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3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  <p:sldMasterId id="2147483662" r:id="rId4"/>
    <p:sldMasterId id="2147483664" r:id="rId5"/>
    <p:sldMasterId id="2147483666" r:id="rId6"/>
  </p:sldMasterIdLst>
  <p:notesMasterIdLst>
    <p:notesMasterId r:id="rId8"/>
  </p:notesMasterIdLst>
  <p:sldIdLst>
    <p:sldId id="256" r:id="rId7"/>
    <p:sldId id="257" r:id="rId9"/>
    <p:sldId id="274" r:id="rId10"/>
    <p:sldId id="258" r:id="rId11"/>
    <p:sldId id="259" r:id="rId12"/>
    <p:sldId id="260" r:id="rId13"/>
    <p:sldId id="278" r:id="rId14"/>
    <p:sldId id="281" r:id="rId15"/>
    <p:sldId id="261" r:id="rId16"/>
    <p:sldId id="282" r:id="rId17"/>
    <p:sldId id="262" r:id="rId18"/>
    <p:sldId id="283" r:id="rId19"/>
    <p:sldId id="263" r:id="rId20"/>
    <p:sldId id="284" r:id="rId21"/>
    <p:sldId id="264" r:id="rId22"/>
    <p:sldId id="265" r:id="rId23"/>
    <p:sldId id="266" r:id="rId24"/>
    <p:sldId id="280" r:id="rId25"/>
    <p:sldId id="267" r:id="rId26"/>
    <p:sldId id="268" r:id="rId27"/>
    <p:sldId id="269" r:id="rId28"/>
    <p:sldId id="270" r:id="rId29"/>
    <p:sldId id="271" r:id="rId3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60" userDrawn="1">
          <p15:clr>
            <a:srgbClr val="747775"/>
          </p15:clr>
        </p15:guide>
        <p15:guide id="2" pos="2886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60"/>
        <p:guide pos="288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尊敬的各位领导、专家，大家好。今天我为大家带来的是《铁路无人机智能巡查方案》。随着科技的飞速发展，传统的铁路巡查模式正面临前所未有的挑战。本方案旨在通过引入“AI+无人机”的先进技术，彻底变革现有的运维模式，实现铁路巡查的智能化、自动化和高效化，为铁路安全运营保驾护航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工务部门，方案同样适用于供电、电务和应急部门。对于供电部门，无人机能精准发现接触网异物、接头发热等高危隐患。对于电务部门，可以巡检信号机、电缆槽等关键设备。而在应急场景下，无人机更是扮演着“空中侦察兵”的角色，提供实时画面并能搭载设备进行空中指挥，极大提升应急处置能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方案的核心是实现全流程的闭环管理。整个流程始于无人机采集数据，由AI自动识别异常；接着，系统会自动生成包含详细信息的隐患工单；然后，工单被精准推送给相应的责任人员；责任人完成现场处置后，无人机还会进行复查，确认无误后系统自动销号。这一闭环管理模式，确保了每一个隐患都能得到及时、有效的处理，全程留痕可追溯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实现这一目标，我们设计了稳定、高效的四层系统架构。最底层是前端感知层，由无人机、自动机巢和各类传感器组成；往上是网络传输层，负责安全、低延迟的数据传输；中间是数据处理层，内置强大的AI算法引擎和三维数字底座；最顶层是平台应用层，提供智能调度、GIS管理和工单系统等丰富功能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前端感知层，我们选用的设备具备极高的可靠性和环境适应性。无人机和机巢不仅满足国家强制安全标准，还能在-30℃到+50℃的温度范围内，抵御6级大风，实现真正的无人值守。例如，我们推荐的大疆机场3，其高度集成的设计，能够支持高频次的自动化作业，是保障巡查任务常态化运行的关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大疆机场3，我们还推荐纵横昆仑JOS-P200这类专为行业应用设计的机型。它支持挂载多种任务载荷，包括标配的可见光和热成像相机，以及可选配的激光雷达，其点云误差可以控制在5厘米以内，能够满足高精度测绘的需求。这种强大的扩展性，确保了系统能适应不同场景的巡查任务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数据处理和平台应用层面，我们的系统同样表现出色。AI对核心目标的识别准确率超过95%，实时图传时延低于200毫秒，确保了决策的及时性和准确性。平台功能强大，涵盖了从智能调度、GIS管理到工单闭环处理的全流程，并提供严格的权限管理，确保整个系统安全、有序地运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安全是我们的首要考虑。系统具备完善的故障与应急处置预案。无论是信号丢失、设备故障还是误入限飞区，系统都有相应的自动应对机制，如自动返航、低高度迫降、远程强制悬停等，最大限度地保障了飞行安全和铁路运营安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确保方案的成功落地，我们制定了详细的实施规划。项目分为两个阶段：首先是前期准备，包括现场勘察、空域申请和方案编制等；然后进入试点测试阶段，在代表性路段验证算法精度并进行优化调整。通过这两个阶段，我们可以确保系统在正式运行前达到最佳状态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总结方案的价值与效益。在经济效益方面，方案能显著降低人工成本、减少灾害损失并提升管理效率。在社会效益方面，它不仅能保障巡查人员的生命安全，还能更好地维护公共秩序，并在突发事件中快速响应，减少社会损失。可以说，这是一项兼具经济和社会双重价值的重要投资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汇报将围绕六个核心部分展开。首先，我们将分析当前铁路巡查面临的背景与挑战；其次，详细介绍无人机智能巡查的核心应用场景；接着，深入解析系统的技术方案；然后，阐述项目的实施规划；之后，量化分析方案带来的价值与效益；最后，对方案进行总结并展望未来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总结一下，本方案通过AI技术，实现了对28类关键目标的精准识别，具备全覆盖、高精度、实时性和智能化的核心优势。展望未来，我们将进一步拓展监测目标，并引入AI大模型，逐步实现系统的自主决策能力，向着更智能、更自主的方向不断迈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我的汇报到此结束。我们坚信，无人机智能巡查系统将为铁路运维带来革命性的改变。期待能与各位携手，共同开启铁路智慧运维的新篇章。感谢大家的聆听！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是成都弗雷尔科技有限公司，一家成立于2018年的高新技术企业。我们专注于为轨道交通等领域提供智能化解决方案。为了顺应低空经济和人工智能的发展趋势，我们还成立了子公司——成都煜宇智能科技，专门攻克无人机智能巡查的难题。我们的核心优势在于产学研的深度融合，拥有一支强大的研发团队，并且我们的产品已经在多个重大项目中得到成功应用，获得了业界的广泛认可和多项权威认证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看项目的背景与挑战。当前，传统的铁路人工巡查模式正面临五大核心痛点：人力投入巨大、巡查效率低下、识别精度不高、应急响应滞后以及人员安全风险高。这些问题严重制约了铁路运维的质量和效率，迫切需要引入新技术进行变革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这些痛点，我们提出的无人机智能巡查方案将带来革命性的提升。数据显示，该方案能将巡查效率提升3到5倍，同时减少70%的人力投入，更重要的是，通过AI实时识别，隐患的处置时效性将提升90%。这些量化的效益，充分彰显了方案的巨大价值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我们看核心应用场景。首先是工务部门，无人机巡查可以覆盖从外部风险、线路设施、路基边坡到安防风险的全方位监控。特别是在施工监管、防洪点监测以及灾后应急摸排方面，无人机能够提供传统手段无法比拟的视角和效率，例如通过激光雷达实现毫米级的山体形变监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我们看核心应用场景。首先是工务部门，无人机巡查可以覆盖从外部风险、线路设施、路基边坡到安防风险的全方位监控。特别是在施工监管、防洪点监测以及灾后应急摸排方面，无人机能够提供传统手段无法比拟的视角和效率，例如通过激光雷达实现毫米级的山体形变监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工务部门，方案同样适用于供电、电务和应急部门。对于供电部门，无人机能精准发现接触网异物、接头发热等高危隐患。对于电务部门，可以巡检信号机、电缆槽等关键设备。而在应急场景下，无人机更是扮演着“空中侦察兵”的角色，提供实时画面并能搭载设备进行空中指挥，极大提升应急处置能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工务部门，方案同样适用于供电、电务和应急部门。对于供电部门，无人机能精准发现接触网异物、接头发热等高危隐患。对于电务部门，可以巡检信号机、电缆槽等关键设备。而在应急场景下，无人机更是扮演着“空中侦察兵”的角色，提供实时画面并能搭载设备进行空中指挥，极大提升应急处置能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48.svg"/><Relationship Id="rId7" Type="http://schemas.openxmlformats.org/officeDocument/2006/relationships/image" Target="../media/image47.png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svg"/><Relationship Id="rId3" Type="http://schemas.openxmlformats.org/officeDocument/2006/relationships/image" Target="../media/image43.png"/><Relationship Id="rId2" Type="http://schemas.openxmlformats.org/officeDocument/2006/relationships/image" Target="../media/image42.sv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3" Type="http://schemas.openxmlformats.org/officeDocument/2006/relationships/notesSlide" Target="../notesSlides/notesSlide18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43.xml"/><Relationship Id="rId20" Type="http://schemas.openxmlformats.org/officeDocument/2006/relationships/tags" Target="../tags/tag42.xml"/><Relationship Id="rId2" Type="http://schemas.openxmlformats.org/officeDocument/2006/relationships/tags" Target="../tags/tag24.xml"/><Relationship Id="rId19" Type="http://schemas.openxmlformats.org/officeDocument/2006/relationships/tags" Target="../tags/tag41.xml"/><Relationship Id="rId18" Type="http://schemas.openxmlformats.org/officeDocument/2006/relationships/tags" Target="../tags/tag40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3" Type="http://schemas.openxmlformats.org/officeDocument/2006/relationships/notesSlide" Target="../notesSlides/notesSlide4.xml"/><Relationship Id="rId22" Type="http://schemas.openxmlformats.org/officeDocument/2006/relationships/slideLayout" Target="../slideLayouts/slideLayout12.xml"/><Relationship Id="rId21" Type="http://schemas.openxmlformats.org/officeDocument/2006/relationships/image" Target="../media/image13.svg"/><Relationship Id="rId20" Type="http://schemas.openxmlformats.org/officeDocument/2006/relationships/image" Target="../media/image12.png"/><Relationship Id="rId2" Type="http://schemas.openxmlformats.org/officeDocument/2006/relationships/tags" Target="../tags/tag1.xml"/><Relationship Id="rId19" Type="http://schemas.openxmlformats.org/officeDocument/2006/relationships/image" Target="../media/image11.svg"/><Relationship Id="rId18" Type="http://schemas.openxmlformats.org/officeDocument/2006/relationships/image" Target="../media/image10.png"/><Relationship Id="rId17" Type="http://schemas.openxmlformats.org/officeDocument/2006/relationships/image" Target="../media/image9.svg"/><Relationship Id="rId16" Type="http://schemas.openxmlformats.org/officeDocument/2006/relationships/image" Target="../media/image8.png"/><Relationship Id="rId15" Type="http://schemas.openxmlformats.org/officeDocument/2006/relationships/image" Target="../media/image7.svg"/><Relationship Id="rId14" Type="http://schemas.openxmlformats.org/officeDocument/2006/relationships/image" Target="../media/image6.png"/><Relationship Id="rId13" Type="http://schemas.openxmlformats.org/officeDocument/2006/relationships/image" Target="../media/image5.svg"/><Relationship Id="rId12" Type="http://schemas.openxmlformats.org/officeDocument/2006/relationships/image" Target="../media/image4.png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 t="5000" b="5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19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168400" y="1693545"/>
            <a:ext cx="10207625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7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铁路无人机智能巡查方案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4064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智慧铁路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68275" y="5369560"/>
            <a:ext cx="6552565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以AI</a:t>
            </a:r>
            <a:r>
              <a:rPr lang="zh-CN" alt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算法</a:t>
            </a: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与无人机集群技术为核心，打破传统巡检的时空局限，实现线路隐患实时识别、智能研判与快速响应，构建全天候、全覆盖的铁路安全智能防护网。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1303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AI智巡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1163300" y="317500"/>
            <a:ext cx="762000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智巡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6"/>
          <p:cNvSpPr/>
          <p:nvPr/>
        </p:nvSpPr>
        <p:spPr>
          <a:xfrm>
            <a:off x="7416800" y="6147435"/>
            <a:ext cx="4683125" cy="30416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| 成都弗雷尔科技有限公司 &amp; 成都煜宇智能科技有限公司 | 2026年6月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64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智慧运维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AutoShape 4"/>
          <p:cNvSpPr/>
          <p:nvPr/>
        </p:nvSpPr>
        <p:spPr>
          <a:xfrm>
            <a:off x="11303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无人机巡检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11760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场景</a:t>
            </a:r>
            <a:r>
              <a:rPr lang="en-US" sz="1000"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</a:t>
            </a:r>
            <a:endParaRPr lang="zh-CN" altLang="en-US" sz="1000" b="0" i="0" u="none" strike="noStrike">
              <a:solidFill>
                <a:srgbClr val="0000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393700" y="647700"/>
            <a:ext cx="1130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核心应用场景4：应急</a:t>
            </a:r>
            <a:r>
              <a:rPr lang="zh-CN" altLang="en-US" sz="3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响应</a:t>
            </a:r>
            <a:endParaRPr lang="zh-CN" altLang="en-US" sz="3600" b="1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293370" y="1760220"/>
            <a:ext cx="177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应急响应：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3120390" y="1591310"/>
            <a:ext cx="2222500" cy="330200"/>
          </a:xfrm>
          <a:prstGeom prst="roundRect">
            <a:avLst/>
          </a:prstGeom>
          <a:solidFill>
            <a:srgbClr val="10B981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05966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👁️ 实时全域高清侦察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868920" y="4244975"/>
            <a:ext cx="2222500" cy="330200"/>
          </a:xfrm>
          <a:prstGeom prst="roundRect">
            <a:avLst/>
          </a:prstGeom>
          <a:solidFill>
            <a:srgbClr val="10B981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05966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📢 空中喊话指挥调度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3120390" y="4217035"/>
            <a:ext cx="2222500" cy="330200"/>
          </a:xfrm>
          <a:prstGeom prst="roundRect">
            <a:avLst/>
          </a:prstGeom>
          <a:solidFill>
            <a:srgbClr val="10B981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05966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夜间应急照明支援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868920" y="1572260"/>
            <a:ext cx="2222500" cy="330200"/>
          </a:xfrm>
          <a:prstGeom prst="roundRect">
            <a:avLst/>
          </a:prstGeom>
          <a:solidFill>
            <a:srgbClr val="10B981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05966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🚁 事故现场快速抵达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293370" y="2440940"/>
            <a:ext cx="1325245" cy="303466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应急场景下，无人机充当“空中前哨”，第一时间回传现场实况，辅助指挥决策；同时搭载照明、扩音设备，实现空中应急照明与远程调度，将处置响应时间压缩至分钟级，大幅提升突发事件的处置效率与安全性。</a:t>
            </a:r>
            <a:endParaRPr lang="en-US" sz="1100"/>
          </a:p>
        </p:txBody>
      </p:sp>
      <p:pic>
        <p:nvPicPr>
          <p:cNvPr id="7" name="图片 6" descr="无人机航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9345" y="2026285"/>
            <a:ext cx="3705225" cy="2085975"/>
          </a:xfrm>
          <a:prstGeom prst="rect">
            <a:avLst/>
          </a:prstGeom>
        </p:spPr>
      </p:pic>
      <p:pic>
        <p:nvPicPr>
          <p:cNvPr id="8" name="图片 7" descr="空中喊话调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960" y="4547235"/>
            <a:ext cx="3903980" cy="2094230"/>
          </a:xfrm>
          <a:prstGeom prst="rect">
            <a:avLst/>
          </a:prstGeom>
        </p:spPr>
      </p:pic>
      <p:pic>
        <p:nvPicPr>
          <p:cNvPr id="9" name="图片 8" descr="夜间照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345" y="4547235"/>
            <a:ext cx="3705860" cy="2064385"/>
          </a:xfrm>
          <a:prstGeom prst="rect">
            <a:avLst/>
          </a:prstGeom>
        </p:spPr>
      </p:pic>
      <p:pic>
        <p:nvPicPr>
          <p:cNvPr id="11" name="图片 10" descr="快速抵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960" y="2026285"/>
            <a:ext cx="3939540" cy="20885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6400" y="889000"/>
            <a:ext cx="4175125" cy="1473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45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总体设计：</a:t>
            </a:r>
            <a:endParaRPr lang="en-US" sz="4500" b="1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8000"/>
              </a:lnSpc>
              <a:defRPr/>
            </a:pPr>
            <a:r>
              <a:rPr lang="en-US" sz="45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全流程闭环管理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73340" y="1447800"/>
            <a:ext cx="409956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    依托无人机与AI技术，打造从隐患识别、工单生成、任务派发到验收销号的全链路智能化体系。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    实现运维管理的自动化流转与全程可追溯，彻底解决传统巡检效率低、闭环难的痛点，保障设施安全稳定运行。</a:t>
            </a:r>
            <a:endParaRPr lang="en-US" sz="1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4" name="Connector 4"/>
          <p:cNvCxnSpPr/>
          <p:nvPr/>
        </p:nvCxnSpPr>
        <p:spPr>
          <a:xfrm rot="-3893">
            <a:off x="533404" y="5099050"/>
            <a:ext cx="112141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Connector 5"/>
          <p:cNvCxnSpPr/>
          <p:nvPr/>
        </p:nvCxnSpPr>
        <p:spPr>
          <a:xfrm rot="5367872">
            <a:off x="-146050" y="4419630"/>
            <a:ext cx="1358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nector 6"/>
          <p:cNvCxnSpPr/>
          <p:nvPr/>
        </p:nvCxnSpPr>
        <p:spPr>
          <a:xfrm rot="5367872">
            <a:off x="2470150" y="5753130"/>
            <a:ext cx="1358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Connector 7"/>
          <p:cNvCxnSpPr/>
          <p:nvPr/>
        </p:nvCxnSpPr>
        <p:spPr>
          <a:xfrm rot="5367872">
            <a:off x="5391150" y="4432330"/>
            <a:ext cx="1358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Connector 8"/>
          <p:cNvCxnSpPr/>
          <p:nvPr/>
        </p:nvCxnSpPr>
        <p:spPr>
          <a:xfrm rot="5367872">
            <a:off x="8096250" y="5765830"/>
            <a:ext cx="1358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444500" y="4991100"/>
            <a:ext cx="190500" cy="190500"/>
          </a:xfrm>
          <a:prstGeom prst="ellipse">
            <a:avLst/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3060700" y="5003800"/>
            <a:ext cx="190500" cy="190500"/>
          </a:xfrm>
          <a:prstGeom prst="ellipse">
            <a:avLst/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5969000" y="5003800"/>
            <a:ext cx="190500" cy="190500"/>
          </a:xfrm>
          <a:prstGeom prst="ellipse">
            <a:avLst/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8686800" y="5003800"/>
            <a:ext cx="190500" cy="190500"/>
          </a:xfrm>
          <a:prstGeom prst="ellipse">
            <a:avLst/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685800" y="372110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STEP 01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85800" y="402590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AI智能识别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85800" y="4305300"/>
            <a:ext cx="22225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无人机采集现场高清数据，AI算法自动分析研判，精准识别设备缺陷、异物入侵等安全隐患。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3314700" y="527050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STEP 02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3314700" y="557530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自动生成工单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3314700" y="5854700"/>
            <a:ext cx="22225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系统自动创建标准化工单，自动关联隐患的经纬度坐标、现场影像及设备信息，实现一患一档。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223000" y="374650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STEP 03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223000" y="405130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责任精准推送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223000" y="4330700"/>
            <a:ext cx="22225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工单依据属地与职责自动推送给运维责任人，实时提醒处理，确保任务无遗漏、响应零延迟。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8940800" y="530860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STEP 04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940800" y="561340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复查验收销号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8940800" y="5892800"/>
            <a:ext cx="22225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处置后无人机再次前往现场复查，核验通过后系统自动完成销号，形成“发现-处理-验收”的完整闭环。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12649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平台</a:t>
            </a: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方案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4064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智能闭环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1303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智慧巡检</a:t>
            </a:r>
            <a:endParaRPr lang="en-US" sz="1100"/>
          </a:p>
        </p:txBody>
      </p:sp>
      <p:cxnSp>
        <p:nvCxnSpPr>
          <p:cNvPr id="28" name="Connector 28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总体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343900" y="1435100"/>
            <a:ext cx="123952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前端感知层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406400" y="889000"/>
            <a:ext cx="3606800" cy="1549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45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系统技术方案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45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四层架构设计</a:t>
            </a:r>
            <a:endParaRPr lang="en-US" sz="4500" b="1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06400" y="5651500"/>
            <a:ext cx="2349500" cy="749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方案构建了从前端感知到平台应用的四层技术体系，通过无人机、传感器等终端采集数据，依托5G专网与加密技术传输，利用AI算法与数字底座处理，最终通过智能平台实现全流程调度，为行业提供安全高效的技术支撑。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rcRect l="2849" r="1709"/>
          <a:stretch>
            <a:fillRect/>
          </a:stretch>
        </p:blipFill>
        <p:spPr>
          <a:xfrm>
            <a:off x="3845560" y="406400"/>
            <a:ext cx="4254500" cy="6057900"/>
          </a:xfrm>
          <a:prstGeom prst="roundRect">
            <a:avLst>
              <a:gd name="adj" fmla="val 0"/>
            </a:avLst>
          </a:prstGeom>
          <a:noFill/>
          <a:ln w="25400" cap="flat" cmpd="sng">
            <a:noFill/>
            <a:prstDash val="solid"/>
            <a:round/>
          </a:ln>
        </p:spPr>
      </p:pic>
      <p:cxnSp>
        <p:nvCxnSpPr>
          <p:cNvPr id="6" name="Connector 6"/>
          <p:cNvCxnSpPr/>
          <p:nvPr/>
        </p:nvCxnSpPr>
        <p:spPr>
          <a:xfrm rot="-10261">
            <a:off x="7518409" y="1733550"/>
            <a:ext cx="42545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2B2F36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Connector 7"/>
          <p:cNvCxnSpPr/>
          <p:nvPr/>
        </p:nvCxnSpPr>
        <p:spPr>
          <a:xfrm rot="-9444">
            <a:off x="7150109" y="2736850"/>
            <a:ext cx="46228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2B2F36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Connector 8"/>
          <p:cNvCxnSpPr/>
          <p:nvPr/>
        </p:nvCxnSpPr>
        <p:spPr>
          <a:xfrm rot="-10261">
            <a:off x="7518409" y="3752850"/>
            <a:ext cx="42545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2B2F36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Connector 9"/>
          <p:cNvCxnSpPr/>
          <p:nvPr/>
        </p:nvCxnSpPr>
        <p:spPr>
          <a:xfrm rot="-10844">
            <a:off x="7747010" y="4781550"/>
            <a:ext cx="4025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2B2F36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8343900" y="2425700"/>
            <a:ext cx="129603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网络传输层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343900" y="3467100"/>
            <a:ext cx="1296035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数据处理层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343900" y="4483100"/>
            <a:ext cx="123952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平台应用层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9639300" y="1765300"/>
            <a:ext cx="21209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集成无人机、自动机巢、多载荷相机及激光雷达，构建全域立体的前端数据采集与环境感知网络。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9639300" y="2768600"/>
            <a:ext cx="21209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采用5G/专网双通道传输，搭载AES-256金融级加密技术，保障数据实时图传的稳定与安全。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639300" y="3784600"/>
            <a:ext cx="21209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内置高性能AI算法引擎，搭建三维数字孪生底座，支持私有化部署，实现数据智能分析与处理。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639300" y="4813300"/>
            <a:ext cx="21209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涵盖智能任务调度</a:t>
            </a: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</a:t>
            </a:r>
            <a:r>
              <a:rPr lang="en-US" sz="1000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按专业分配巡查时间，自动申报同步飞行计划，多机协同调度</a:t>
            </a: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）</a:t>
            </a: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、GIS地理信息平台、全流程工单系统及精细化权限管理，赋能业务高效运营。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0807700" y="5791200"/>
            <a:ext cx="1066800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000000">
                    <a:alpha val="49804"/>
                  </a:srgbClr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4.0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06400" y="2997200"/>
            <a:ext cx="11811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智能感知端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714500" y="2997200"/>
            <a:ext cx="11811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高速传输网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406400" y="3378200"/>
            <a:ext cx="11811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AI算力池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1714500" y="3378200"/>
            <a:ext cx="11811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一体化管控</a:t>
            </a:r>
            <a:r>
              <a:rPr lang="zh-CN" altLang="en-US" sz="1000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平台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1264900" y="330200"/>
            <a:ext cx="5842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方案</a:t>
            </a:r>
            <a:r>
              <a:rPr lang="zh-CN" alt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架构</a:t>
            </a:r>
            <a:endParaRPr lang="zh-CN" altLang="en-US" sz="1000" b="0" i="0" u="none" strike="noStrike">
              <a:solidFill>
                <a:srgbClr val="0000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4" name="AutoShape 24"/>
          <p:cNvSpPr/>
          <p:nvPr/>
        </p:nvSpPr>
        <p:spPr>
          <a:xfrm>
            <a:off x="406400" y="317500"/>
            <a:ext cx="5842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架构方案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130300" y="317500"/>
            <a:ext cx="5842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智航科技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总体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>
            <a:off x="965200" y="1727200"/>
            <a:ext cx="4152900" cy="6096000"/>
          </a:xfrm>
          <a:prstGeom prst="roundRect">
            <a:avLst>
              <a:gd name="adj" fmla="val 0"/>
            </a:avLst>
          </a:prstGeom>
          <a:solidFill>
            <a:srgbClr val="020E5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431800" y="381000"/>
            <a:ext cx="16637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前端感知层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431800" y="685800"/>
            <a:ext cx="47244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集成无人机与智能机巢的一体化感知单元，实现空域巡查、数据采集的全自动化闭环，打造无人化安防巡检的核心前端节点。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438900" y="381000"/>
            <a:ext cx="10668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智能终端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DJI Dock 3</a:t>
            </a:r>
            <a:endParaRPr lang="en-US" sz="1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431800" y="1435100"/>
            <a:ext cx="1663700" cy="228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algn="l">
              <a:lnSpc>
                <a:spcPct val="125000"/>
              </a:lnSpc>
              <a:defRPr/>
            </a:pPr>
            <a:r>
              <a:rPr lang="en-US" sz="12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安全合规与精准定位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31800" y="1727200"/>
            <a:ext cx="2082800" cy="596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符合GB 42590-2023强制安全国标，标配北斗RTK厘米级定位，飞行轨迹精准可控，保障作业安全合规。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5331254">
            <a:off x="2463800" y="1784413"/>
            <a:ext cx="635000" cy="12700"/>
          </a:xfrm>
          <a:prstGeom prst="straightConnector1">
            <a:avLst/>
          </a:prstGeom>
          <a:solidFill>
            <a:srgbClr val="DEE0E3">
              <a:alpha val="18000"/>
            </a:srgbClr>
          </a:solidFill>
          <a:ln w="12700" cap="flat" cmpd="sng">
            <a:solidFill>
              <a:srgbClr val="000000">
                <a:alpha val="18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3136900" y="1435100"/>
            <a:ext cx="2082800" cy="228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algn="l">
              <a:lnSpc>
                <a:spcPct val="125000"/>
              </a:lnSpc>
              <a:defRPr/>
            </a:pPr>
            <a:r>
              <a:rPr lang="en-US" sz="12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全自主无人值守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136900" y="1727200"/>
            <a:ext cx="2298700" cy="596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机巢防护等级≥IP56，支持自动充电、自动起降与任务调度，无需人工干预即可实现常态化值守作业。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1800" y="3467100"/>
            <a:ext cx="5118100" cy="723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92000"/>
              </a:lnSpc>
              <a:defRPr/>
            </a:pPr>
            <a:r>
              <a:rPr lang="en-US" sz="45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大疆机场3 智能基站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8050">
            <a:off x="431807" y="43751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Connector 13"/>
          <p:cNvCxnSpPr/>
          <p:nvPr/>
        </p:nvCxnSpPr>
        <p:spPr>
          <a:xfrm rot="-8050">
            <a:off x="431807" y="46926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Connector 14"/>
          <p:cNvCxnSpPr/>
          <p:nvPr/>
        </p:nvCxnSpPr>
        <p:spPr>
          <a:xfrm rot="-8050">
            <a:off x="431807" y="49974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Connector 15"/>
          <p:cNvCxnSpPr/>
          <p:nvPr/>
        </p:nvCxnSpPr>
        <p:spPr>
          <a:xfrm rot="-8050">
            <a:off x="431807" y="53022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" name="Connector 16"/>
          <p:cNvCxnSpPr/>
          <p:nvPr/>
        </p:nvCxnSpPr>
        <p:spPr>
          <a:xfrm rot="-8050">
            <a:off x="431807" y="56070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Connector 17"/>
          <p:cNvCxnSpPr/>
          <p:nvPr/>
        </p:nvCxnSpPr>
        <p:spPr>
          <a:xfrm rot="-8050">
            <a:off x="431807" y="59245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Connector 18"/>
          <p:cNvCxnSpPr/>
          <p:nvPr/>
        </p:nvCxnSpPr>
        <p:spPr>
          <a:xfrm rot="-8050">
            <a:off x="431807" y="62293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431800" y="44450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环境耐受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689100" y="4432300"/>
            <a:ext cx="228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-30℃ ~ +50℃ 宽温运行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5054600" y="4445000"/>
            <a:ext cx="101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抗风≥6级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31800" y="47498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防护等级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689100" y="4749800"/>
            <a:ext cx="228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IP56 工业级防尘防水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5054600" y="4749800"/>
            <a:ext cx="101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全天候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431800" y="50546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定位精度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1689100" y="5054600"/>
            <a:ext cx="228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北斗RTK 厘米级定位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5054600" y="5054600"/>
            <a:ext cx="101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精准度1cm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431800" y="53721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作业模式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689100" y="5372100"/>
            <a:ext cx="228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自动起降/充电/任务循环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5054600" y="5372100"/>
            <a:ext cx="101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全自动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431800" y="56769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部署方式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689100" y="5676900"/>
            <a:ext cx="228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一体化集成设计，快速部署</a:t>
            </a: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5054600" y="5676900"/>
            <a:ext cx="101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便捷式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431800" y="59817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作业效率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689100" y="5981700"/>
            <a:ext cx="228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支持高频次、高密度作业</a:t>
            </a: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5054600" y="5981700"/>
            <a:ext cx="101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高频次</a:t>
            </a: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431800" y="62992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应用场景</a:t>
            </a:r>
            <a:endParaRPr lang="en-US" sz="1100"/>
          </a:p>
        </p:txBody>
      </p:sp>
      <p:sp>
        <p:nvSpPr>
          <p:cNvPr id="38" name="AutoShape 38"/>
          <p:cNvSpPr/>
          <p:nvPr/>
        </p:nvSpPr>
        <p:spPr>
          <a:xfrm>
            <a:off x="1689100" y="6299200"/>
            <a:ext cx="228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安防巡查、应急救援、测绘</a:t>
            </a: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5054600" y="6299200"/>
            <a:ext cx="1016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多场景</a:t>
            </a:r>
            <a:endParaRPr lang="en-US" sz="1100"/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1"/>
          <a:srcRect l="8197" r="8197"/>
          <a:stretch>
            <a:fillRect/>
          </a:stretch>
        </p:blipFill>
        <p:spPr>
          <a:xfrm>
            <a:off x="6972300" y="838200"/>
            <a:ext cx="4724400" cy="297815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41" name="AutoShape 41"/>
          <p:cNvSpPr/>
          <p:nvPr/>
        </p:nvSpPr>
        <p:spPr>
          <a:xfrm>
            <a:off x="6972300" y="3975100"/>
            <a:ext cx="47244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200" b="1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大疆机场3 </a:t>
            </a:r>
            <a:r>
              <a:rPr 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：采用高度集成化设计，支持无人机自动起飞、降落、充电和数据传输，能够在复杂气候条件下稳定运行，是实现无人机常态化、自动化作业的关键基础设施。</a:t>
            </a:r>
            <a:endParaRPr lang="en-US" sz="1100"/>
          </a:p>
        </p:txBody>
      </p:sp>
      <p:cxnSp>
        <p:nvCxnSpPr>
          <p:cNvPr id="42" name="Connector 42"/>
          <p:cNvCxnSpPr/>
          <p:nvPr/>
        </p:nvCxnSpPr>
        <p:spPr>
          <a:xfrm rot="5393692">
            <a:off x="2635250" y="3454406"/>
            <a:ext cx="69215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0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3" name="图片 42" descr="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6255" y="4686300"/>
            <a:ext cx="4830445" cy="20339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>
            <a:off x="965200" y="1727200"/>
            <a:ext cx="4152900" cy="6096000"/>
          </a:xfrm>
          <a:prstGeom prst="roundRect">
            <a:avLst>
              <a:gd name="adj" fmla="val 0"/>
            </a:avLst>
          </a:prstGeom>
          <a:solidFill>
            <a:srgbClr val="020E5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431800" y="381000"/>
            <a:ext cx="16637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前端感知层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431800" y="685800"/>
            <a:ext cx="47244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以无人机与智能机巢为核心载体，融合多源感知技术，构建空地一体化的前端数据采集与监测网络。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431800" y="1435100"/>
            <a:ext cx="1663700" cy="228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algn="l">
              <a:lnSpc>
                <a:spcPct val="125000"/>
              </a:lnSpc>
              <a:defRPr/>
            </a:pPr>
            <a:r>
              <a:rPr lang="en-US" sz="12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多传感器融合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31800" y="1727200"/>
            <a:ext cx="2082800" cy="596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集成可见光、红外热成像与激光测距单元，实现全天候、多维度的环境感知与目标识别。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5331254">
            <a:off x="2463800" y="1784413"/>
            <a:ext cx="635000" cy="12700"/>
          </a:xfrm>
          <a:prstGeom prst="straightConnector1">
            <a:avLst/>
          </a:prstGeom>
          <a:solidFill>
            <a:srgbClr val="DEE0E3">
              <a:alpha val="18000"/>
            </a:srgbClr>
          </a:solidFill>
          <a:ln w="12700" cap="flat" cmpd="sng">
            <a:solidFill>
              <a:srgbClr val="000000">
                <a:alpha val="18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3136900" y="1435100"/>
            <a:ext cx="2082800" cy="228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algn="l">
              <a:lnSpc>
                <a:spcPct val="125000"/>
              </a:lnSpc>
              <a:defRPr/>
            </a:pPr>
            <a:r>
              <a:rPr lang="en-US" sz="12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行业级适配性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136900" y="1727200"/>
            <a:ext cx="2298700" cy="596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专为复杂工业场景设计，具备强抗风、高防护特性，支持多任务载荷灵活切换与部署。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1800" y="3467100"/>
            <a:ext cx="5118100" cy="723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92000"/>
              </a:lnSpc>
              <a:defRPr/>
            </a:pPr>
            <a:r>
              <a:rPr lang="en-US" sz="45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纵横昆仑JOS-P200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8050">
            <a:off x="431807" y="43751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Connector 12"/>
          <p:cNvCxnSpPr/>
          <p:nvPr/>
        </p:nvCxnSpPr>
        <p:spPr>
          <a:xfrm rot="-8050">
            <a:off x="431807" y="46926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Connector 13"/>
          <p:cNvCxnSpPr/>
          <p:nvPr/>
        </p:nvCxnSpPr>
        <p:spPr>
          <a:xfrm rot="-8050">
            <a:off x="431807" y="49974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Connector 14"/>
          <p:cNvCxnSpPr/>
          <p:nvPr/>
        </p:nvCxnSpPr>
        <p:spPr>
          <a:xfrm rot="-8050">
            <a:off x="431807" y="53022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Connector 15"/>
          <p:cNvCxnSpPr/>
          <p:nvPr/>
        </p:nvCxnSpPr>
        <p:spPr>
          <a:xfrm rot="-8050">
            <a:off x="431807" y="56070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" name="Connector 16"/>
          <p:cNvCxnSpPr/>
          <p:nvPr/>
        </p:nvCxnSpPr>
        <p:spPr>
          <a:xfrm rot="-8050">
            <a:off x="431807" y="59245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Connector 17"/>
          <p:cNvCxnSpPr/>
          <p:nvPr/>
        </p:nvCxnSpPr>
        <p:spPr>
          <a:xfrm rot="-8050">
            <a:off x="431807" y="6229350"/>
            <a:ext cx="54229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431800" y="44450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标配载荷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689100" y="4445000"/>
            <a:ext cx="2794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4K变焦相机 / 热成像 / 激光测距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5054600" y="4445000"/>
            <a:ext cx="76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全功能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431800" y="47498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选配模块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1689100" y="4749800"/>
            <a:ext cx="2794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激光雷达 / 应急喊话 / 夜间照明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5054600" y="4749800"/>
            <a:ext cx="76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可定制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431800" y="50546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测绘精度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689100" y="5054600"/>
            <a:ext cx="2794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点云误差≤5cm，满足高精度建模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5054600" y="5054600"/>
            <a:ext cx="76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厘米级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431800" y="53721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任务能力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689100" y="5372100"/>
            <a:ext cx="2794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支持多任务载荷挂载，灵活扩展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5054600" y="5372100"/>
            <a:ext cx="76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强兼容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431800" y="56769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部署方式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689100" y="5676900"/>
            <a:ext cx="2794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全自动机巢值守，无需人工干预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5054600" y="5676900"/>
            <a:ext cx="76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智能化</a:t>
            </a: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431800" y="59817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适用场景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1689100" y="5981700"/>
            <a:ext cx="2794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电力巡检、测绘建模、应急救援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5054600" y="5981700"/>
            <a:ext cx="76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多领域</a:t>
            </a: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431800" y="6299200"/>
            <a:ext cx="8382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系统优势</a:t>
            </a: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689100" y="6299200"/>
            <a:ext cx="2794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全天候作业，提升巡检频次与效率</a:t>
            </a:r>
            <a:endParaRPr lang="en-US" sz="1100"/>
          </a:p>
        </p:txBody>
      </p:sp>
      <p:sp>
        <p:nvSpPr>
          <p:cNvPr id="38" name="AutoShape 38"/>
          <p:cNvSpPr/>
          <p:nvPr/>
        </p:nvSpPr>
        <p:spPr>
          <a:xfrm>
            <a:off x="5054600" y="6299200"/>
            <a:ext cx="7620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高效率</a:t>
            </a:r>
            <a:endParaRPr lang="en-US" sz="1100"/>
          </a:p>
        </p:txBody>
      </p:sp>
      <p:cxnSp>
        <p:nvCxnSpPr>
          <p:cNvPr id="39" name="Connector 39"/>
          <p:cNvCxnSpPr/>
          <p:nvPr/>
        </p:nvCxnSpPr>
        <p:spPr>
          <a:xfrm rot="5393692">
            <a:off x="2635250" y="3454406"/>
            <a:ext cx="69215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00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AutoShape 40"/>
          <p:cNvSpPr/>
          <p:nvPr/>
        </p:nvSpPr>
        <p:spPr>
          <a:xfrm>
            <a:off x="6438900" y="381000"/>
            <a:ext cx="152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型号：JOS-P200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类型：多旋翼自动机库</a:t>
            </a:r>
            <a:endParaRPr lang="en-US" sz="1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41" name="Picture 41"/>
          <p:cNvPicPr>
            <a:picLocks noChangeAspect="1"/>
          </p:cNvPicPr>
          <p:nvPr/>
        </p:nvPicPr>
        <p:blipFill>
          <a:blip r:embed="rId1"/>
          <a:srcRect l="590" r="590"/>
          <a:stretch>
            <a:fillRect/>
          </a:stretch>
        </p:blipFill>
        <p:spPr>
          <a:xfrm>
            <a:off x="6972300" y="1217295"/>
            <a:ext cx="4826000" cy="279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46" name="图片 4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9330" y="4368800"/>
            <a:ext cx="1172210" cy="1065530"/>
          </a:xfrm>
          <a:prstGeom prst="rect">
            <a:avLst/>
          </a:prstGeom>
        </p:spPr>
      </p:pic>
      <p:pic>
        <p:nvPicPr>
          <p:cNvPr id="47" name="图片 46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400" y="4349750"/>
            <a:ext cx="1125855" cy="958850"/>
          </a:xfrm>
          <a:prstGeom prst="rect">
            <a:avLst/>
          </a:prstGeom>
        </p:spPr>
      </p:pic>
      <p:pic>
        <p:nvPicPr>
          <p:cNvPr id="48" name="图片 47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1560" y="5626100"/>
            <a:ext cx="1215390" cy="794385"/>
          </a:xfrm>
          <a:prstGeom prst="rect">
            <a:avLst/>
          </a:prstGeom>
        </p:spPr>
      </p:pic>
      <p:pic>
        <p:nvPicPr>
          <p:cNvPr id="49" name="图片 48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8520" y="5434330"/>
            <a:ext cx="982980" cy="8959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6400" y="1041400"/>
            <a:ext cx="3708400" cy="2413000"/>
          </a:xfrm>
          <a:prstGeom prst="roundRect">
            <a:avLst>
              <a:gd name="adj" fmla="val 2631"/>
            </a:avLst>
          </a:prstGeom>
          <a:solidFill>
            <a:srgbClr val="DEE0E3">
              <a:alpha val="49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4241800" y="1041400"/>
            <a:ext cx="3708400" cy="2413000"/>
          </a:xfrm>
          <a:prstGeom prst="roundRect">
            <a:avLst>
              <a:gd name="adj" fmla="val 2631"/>
            </a:avLst>
          </a:prstGeom>
          <a:solidFill>
            <a:srgbClr val="DEE0E3">
              <a:alpha val="49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8064500" y="1041400"/>
            <a:ext cx="3708400" cy="2413000"/>
          </a:xfrm>
          <a:prstGeom prst="roundRect">
            <a:avLst>
              <a:gd name="adj" fmla="val 2631"/>
            </a:avLst>
          </a:prstGeom>
          <a:solidFill>
            <a:srgbClr val="DEE0E3">
              <a:alpha val="49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cxnSp>
        <p:nvCxnSpPr>
          <p:cNvPr id="5" name="Connector 5"/>
          <p:cNvCxnSpPr/>
          <p:nvPr/>
        </p:nvCxnSpPr>
        <p:spPr>
          <a:xfrm rot="-13171">
            <a:off x="635012" y="1593850"/>
            <a:ext cx="33147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2B2F36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AutoShape 6"/>
          <p:cNvSpPr/>
          <p:nvPr/>
        </p:nvSpPr>
        <p:spPr>
          <a:xfrm>
            <a:off x="647700" y="12446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AI目标识别精度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47700" y="1739900"/>
            <a:ext cx="3048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9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基于深度学习算法，针对复杂场景下的巡检核心目标实现精准特征提取与识别，抗干扰能力强。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803400" y="2286000"/>
            <a:ext cx="2133600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r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1F2329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95</a:t>
            </a:r>
            <a:r>
              <a:rPr lang="en-US" sz="400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%</a:t>
            </a:r>
            <a:r>
              <a:rPr lang="en-US" sz="4400" b="1" i="0" u="none" strike="noStrike">
                <a:solidFill>
                  <a:srgbClr val="1F2329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+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2374900" y="3035300"/>
            <a:ext cx="152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核心目标识别准确率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-13222">
            <a:off x="4432312" y="1593850"/>
            <a:ext cx="33020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2B2F36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AutoShape 11"/>
          <p:cNvSpPr/>
          <p:nvPr/>
        </p:nvSpPr>
        <p:spPr>
          <a:xfrm>
            <a:off x="4432300" y="12446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实时图传性能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432300" y="1739900"/>
            <a:ext cx="3048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9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采用低延时编码与专网传输技术，保障高清巡检画面毫秒级回传，满足实时指挥决策需求。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796790" y="2286000"/>
            <a:ext cx="2937510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r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1F2329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≤200MS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159500" y="3035300"/>
            <a:ext cx="152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端到端实时图传时延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3222">
            <a:off x="8267712" y="1606550"/>
            <a:ext cx="33020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2B2F36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8267700" y="12446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雷达感知精度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267700" y="1739900"/>
            <a:ext cx="3048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9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高密度激光点云采集结合算法校正，实现对巡检环境与目标的高精度三维重建与测距。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851900" y="2286000"/>
            <a:ext cx="2705100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r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1F2329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≤5CM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994900" y="3035300"/>
            <a:ext cx="152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r">
              <a:lnSpc>
                <a:spcPct val="108000"/>
              </a:lnSpc>
              <a:defRPr/>
            </a:pPr>
            <a:r>
              <a:rPr lang="en-US" sz="9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激光雷达点云误差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406400" y="3530600"/>
            <a:ext cx="11366500" cy="2603500"/>
          </a:xfrm>
          <a:prstGeom prst="roundRect">
            <a:avLst>
              <a:gd name="adj" fmla="val 2439"/>
            </a:avLst>
          </a:prstGeom>
          <a:gradFill rotWithShape="1">
            <a:gsLst>
              <a:gs pos="0">
                <a:srgbClr val="141412">
                  <a:alpha val="100000"/>
                </a:srgbClr>
              </a:gs>
              <a:gs pos="51000">
                <a:srgbClr val="121520">
                  <a:alpha val="100000"/>
                </a:srgbClr>
              </a:gs>
              <a:gs pos="69000">
                <a:srgbClr val="0F1639">
                  <a:alpha val="100000"/>
                </a:srgbClr>
              </a:gs>
              <a:gs pos="79000">
                <a:srgbClr val="0C1751">
                  <a:alpha val="100000"/>
                </a:srgbClr>
              </a:gs>
              <a:gs pos="100000">
                <a:srgbClr val="06187B">
                  <a:alpha val="10000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647700" y="3759200"/>
            <a:ext cx="3810000" cy="342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平台核心功能全景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47700" y="41275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打造全链路数字化无人机巡检管控平台，深度融合智能调度、GIS空间管理、工单闭环处置与分级权限审计四大核心能力。通过自动化流程替代人工操作，实现从任务规划、飞行监控到隐患治理的全流程闭环，保障巡检作业的标准化、智能化与安全可控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600200" y="5257800"/>
            <a:ext cx="127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智能调度协同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4432300" y="4787900"/>
            <a:ext cx="127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GIS全域管控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7175500" y="4559300"/>
            <a:ext cx="127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隐患工单闭环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9791700" y="4305300"/>
            <a:ext cx="127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权限全程留痕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12649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核心指标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4064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数据处理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130300" y="317500"/>
            <a:ext cx="1016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智能巡检平台</a:t>
            </a:r>
            <a:endParaRPr lang="en-US" sz="1100"/>
          </a:p>
        </p:txBody>
      </p:sp>
      <p:cxnSp>
        <p:nvCxnSpPr>
          <p:cNvPr id="30" name="Connector 30"/>
          <p:cNvCxnSpPr/>
          <p:nvPr/>
        </p:nvCxnSpPr>
        <p:spPr>
          <a:xfrm rot="-16687">
            <a:off x="647715" y="5505450"/>
            <a:ext cx="2616200" cy="12700"/>
          </a:xfrm>
          <a:prstGeom prst="straightConnector1">
            <a:avLst/>
          </a:prstGeom>
          <a:solidFill>
            <a:srgbClr val="DEE0E3">
              <a:alpha val="35000"/>
            </a:srgbClr>
          </a:solidFill>
          <a:ln w="25400" cap="flat" cmpd="sng">
            <a:solidFill>
              <a:srgbClr val="FFFFFF">
                <a:alpha val="3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1" name="Connector 31"/>
          <p:cNvCxnSpPr/>
          <p:nvPr/>
        </p:nvCxnSpPr>
        <p:spPr>
          <a:xfrm rot="-16687">
            <a:off x="647715" y="5632450"/>
            <a:ext cx="2616200" cy="12700"/>
          </a:xfrm>
          <a:prstGeom prst="straightConnector1">
            <a:avLst/>
          </a:prstGeom>
          <a:solidFill>
            <a:srgbClr val="DEE0E3">
              <a:alpha val="35000"/>
            </a:srgbClr>
          </a:solidFill>
          <a:ln w="25400" cap="flat" cmpd="sng">
            <a:solidFill>
              <a:srgbClr val="FFFFFF">
                <a:alpha val="3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2" name="Connector 32"/>
          <p:cNvCxnSpPr/>
          <p:nvPr/>
        </p:nvCxnSpPr>
        <p:spPr>
          <a:xfrm rot="-16687">
            <a:off x="647715" y="5848350"/>
            <a:ext cx="2616200" cy="12700"/>
          </a:xfrm>
          <a:prstGeom prst="straightConnector1">
            <a:avLst/>
          </a:prstGeom>
          <a:solidFill>
            <a:srgbClr val="DEE0E3">
              <a:alpha val="35000"/>
            </a:srgbClr>
          </a:solidFill>
          <a:ln w="25400" cap="flat" cmpd="sng">
            <a:solidFill>
              <a:srgbClr val="FFFFFF">
                <a:alpha val="3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3" name="Connector 33"/>
          <p:cNvCxnSpPr/>
          <p:nvPr/>
        </p:nvCxnSpPr>
        <p:spPr>
          <a:xfrm rot="-16687">
            <a:off x="647715" y="5734050"/>
            <a:ext cx="2616200" cy="12700"/>
          </a:xfrm>
          <a:prstGeom prst="straightConnector1">
            <a:avLst/>
          </a:prstGeom>
          <a:solidFill>
            <a:srgbClr val="DEE0E3">
              <a:alpha val="35000"/>
            </a:srgbClr>
          </a:solidFill>
          <a:ln w="25400" cap="flat" cmpd="sng">
            <a:solidFill>
              <a:srgbClr val="FFFFFF">
                <a:alpha val="3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4" name="Connector 34"/>
          <p:cNvCxnSpPr/>
          <p:nvPr/>
        </p:nvCxnSpPr>
        <p:spPr>
          <a:xfrm rot="-16769">
            <a:off x="8851915" y="52895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5" name="Connector 35"/>
          <p:cNvCxnSpPr/>
          <p:nvPr/>
        </p:nvCxnSpPr>
        <p:spPr>
          <a:xfrm rot="-16769">
            <a:off x="8851915" y="54038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6" name="Connector 36"/>
          <p:cNvCxnSpPr/>
          <p:nvPr/>
        </p:nvCxnSpPr>
        <p:spPr>
          <a:xfrm rot="-16769">
            <a:off x="8851915" y="56324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7" name="Connector 37"/>
          <p:cNvCxnSpPr/>
          <p:nvPr/>
        </p:nvCxnSpPr>
        <p:spPr>
          <a:xfrm rot="-16769">
            <a:off x="8851915" y="55181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8" name="Connector 38"/>
          <p:cNvCxnSpPr/>
          <p:nvPr/>
        </p:nvCxnSpPr>
        <p:spPr>
          <a:xfrm rot="-16769">
            <a:off x="8851915" y="48323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39" name="Connector 39"/>
          <p:cNvCxnSpPr/>
          <p:nvPr/>
        </p:nvCxnSpPr>
        <p:spPr>
          <a:xfrm rot="-16769">
            <a:off x="8851915" y="49593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0" name="Connector 40"/>
          <p:cNvCxnSpPr/>
          <p:nvPr/>
        </p:nvCxnSpPr>
        <p:spPr>
          <a:xfrm rot="-16769">
            <a:off x="8851915" y="51752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1" name="Connector 41"/>
          <p:cNvCxnSpPr/>
          <p:nvPr/>
        </p:nvCxnSpPr>
        <p:spPr>
          <a:xfrm rot="-16769">
            <a:off x="8851915" y="50609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2" name="Connector 42"/>
          <p:cNvCxnSpPr/>
          <p:nvPr/>
        </p:nvCxnSpPr>
        <p:spPr>
          <a:xfrm rot="-16769">
            <a:off x="8851915" y="47180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3" name="Connector 43"/>
          <p:cNvCxnSpPr/>
          <p:nvPr/>
        </p:nvCxnSpPr>
        <p:spPr>
          <a:xfrm rot="-16769">
            <a:off x="8851915" y="46037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4" name="Connector 44"/>
          <p:cNvCxnSpPr/>
          <p:nvPr/>
        </p:nvCxnSpPr>
        <p:spPr>
          <a:xfrm rot="-16769">
            <a:off x="8851915" y="57340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5" name="Connector 45"/>
          <p:cNvCxnSpPr/>
          <p:nvPr/>
        </p:nvCxnSpPr>
        <p:spPr>
          <a:xfrm rot="-16769">
            <a:off x="8851915" y="5848350"/>
            <a:ext cx="2603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6" name="Connector 46"/>
          <p:cNvCxnSpPr/>
          <p:nvPr/>
        </p:nvCxnSpPr>
        <p:spPr>
          <a:xfrm rot="-16687">
            <a:off x="6108715" y="55054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7" name="Connector 47"/>
          <p:cNvCxnSpPr/>
          <p:nvPr/>
        </p:nvCxnSpPr>
        <p:spPr>
          <a:xfrm rot="-16687">
            <a:off x="6108715" y="56197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8" name="Connector 48"/>
          <p:cNvCxnSpPr/>
          <p:nvPr/>
        </p:nvCxnSpPr>
        <p:spPr>
          <a:xfrm rot="-16687">
            <a:off x="6108715" y="58483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49" name="Connector 49"/>
          <p:cNvCxnSpPr/>
          <p:nvPr/>
        </p:nvCxnSpPr>
        <p:spPr>
          <a:xfrm rot="-16687">
            <a:off x="6108715" y="57340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0" name="Connector 50"/>
          <p:cNvCxnSpPr/>
          <p:nvPr/>
        </p:nvCxnSpPr>
        <p:spPr>
          <a:xfrm rot="-16687">
            <a:off x="6108715" y="50482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1" name="Connector 51"/>
          <p:cNvCxnSpPr/>
          <p:nvPr/>
        </p:nvCxnSpPr>
        <p:spPr>
          <a:xfrm rot="-16687">
            <a:off x="6108715" y="51752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2" name="Connector 52"/>
          <p:cNvCxnSpPr/>
          <p:nvPr/>
        </p:nvCxnSpPr>
        <p:spPr>
          <a:xfrm rot="-16687">
            <a:off x="6108715" y="53911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3" name="Connector 53"/>
          <p:cNvCxnSpPr/>
          <p:nvPr/>
        </p:nvCxnSpPr>
        <p:spPr>
          <a:xfrm rot="-16687">
            <a:off x="6108715" y="52768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4" name="Connector 54"/>
          <p:cNvCxnSpPr/>
          <p:nvPr/>
        </p:nvCxnSpPr>
        <p:spPr>
          <a:xfrm rot="-16687">
            <a:off x="6108715" y="49339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5" name="Connector 55"/>
          <p:cNvCxnSpPr/>
          <p:nvPr/>
        </p:nvCxnSpPr>
        <p:spPr>
          <a:xfrm rot="-16687">
            <a:off x="6108715" y="4819650"/>
            <a:ext cx="2616200" cy="12700"/>
          </a:xfrm>
          <a:prstGeom prst="straightConnector1">
            <a:avLst/>
          </a:prstGeom>
          <a:solidFill>
            <a:srgbClr val="DEE0E3">
              <a:alpha val="75000"/>
            </a:srgbClr>
          </a:solidFill>
          <a:ln w="25400" cap="flat" cmpd="sng">
            <a:solidFill>
              <a:srgbClr val="FFFFFF">
                <a:alpha val="75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6" name="Connector 56"/>
          <p:cNvCxnSpPr/>
          <p:nvPr/>
        </p:nvCxnSpPr>
        <p:spPr>
          <a:xfrm rot="-16687">
            <a:off x="3365515" y="5505450"/>
            <a:ext cx="2616200" cy="12700"/>
          </a:xfrm>
          <a:prstGeom prst="straightConnector1">
            <a:avLst/>
          </a:prstGeom>
          <a:solidFill>
            <a:srgbClr val="DEE0E3">
              <a:alpha val="38000"/>
            </a:srgbClr>
          </a:solidFill>
          <a:ln w="25400" cap="flat" cmpd="sng">
            <a:solidFill>
              <a:srgbClr val="FFFFFF">
                <a:alpha val="38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7" name="Connector 57"/>
          <p:cNvCxnSpPr/>
          <p:nvPr/>
        </p:nvCxnSpPr>
        <p:spPr>
          <a:xfrm rot="-16687">
            <a:off x="3378215" y="5619750"/>
            <a:ext cx="2616200" cy="12700"/>
          </a:xfrm>
          <a:prstGeom prst="straightConnector1">
            <a:avLst/>
          </a:prstGeom>
          <a:solidFill>
            <a:srgbClr val="DEE0E3">
              <a:alpha val="38000"/>
            </a:srgbClr>
          </a:solidFill>
          <a:ln w="25400" cap="flat" cmpd="sng">
            <a:solidFill>
              <a:srgbClr val="FFFFFF">
                <a:alpha val="38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8" name="Connector 58"/>
          <p:cNvCxnSpPr/>
          <p:nvPr/>
        </p:nvCxnSpPr>
        <p:spPr>
          <a:xfrm rot="-16687">
            <a:off x="3378215" y="5848350"/>
            <a:ext cx="2616200" cy="12700"/>
          </a:xfrm>
          <a:prstGeom prst="straightConnector1">
            <a:avLst/>
          </a:prstGeom>
          <a:solidFill>
            <a:srgbClr val="DEE0E3">
              <a:alpha val="38000"/>
            </a:srgbClr>
          </a:solidFill>
          <a:ln w="25400" cap="flat" cmpd="sng">
            <a:solidFill>
              <a:srgbClr val="FFFFFF">
                <a:alpha val="38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59" name="Connector 59"/>
          <p:cNvCxnSpPr/>
          <p:nvPr/>
        </p:nvCxnSpPr>
        <p:spPr>
          <a:xfrm rot="-16687">
            <a:off x="3378215" y="5734050"/>
            <a:ext cx="2616200" cy="12700"/>
          </a:xfrm>
          <a:prstGeom prst="straightConnector1">
            <a:avLst/>
          </a:prstGeom>
          <a:solidFill>
            <a:srgbClr val="DEE0E3">
              <a:alpha val="38000"/>
            </a:srgbClr>
          </a:solidFill>
          <a:ln w="25400" cap="flat" cmpd="sng">
            <a:solidFill>
              <a:srgbClr val="FFFFFF">
                <a:alpha val="38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0" name="Connector 60"/>
          <p:cNvCxnSpPr/>
          <p:nvPr/>
        </p:nvCxnSpPr>
        <p:spPr>
          <a:xfrm rot="-16687">
            <a:off x="3365515" y="5048250"/>
            <a:ext cx="2616200" cy="12700"/>
          </a:xfrm>
          <a:prstGeom prst="straightConnector1">
            <a:avLst/>
          </a:prstGeom>
          <a:solidFill>
            <a:srgbClr val="DEE0E3">
              <a:alpha val="38000"/>
            </a:srgbClr>
          </a:solidFill>
          <a:ln w="25400" cap="flat" cmpd="sng">
            <a:solidFill>
              <a:srgbClr val="FFFFFF">
                <a:alpha val="38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1" name="Connector 61"/>
          <p:cNvCxnSpPr/>
          <p:nvPr/>
        </p:nvCxnSpPr>
        <p:spPr>
          <a:xfrm rot="-16687">
            <a:off x="3378215" y="5162550"/>
            <a:ext cx="2616200" cy="12700"/>
          </a:xfrm>
          <a:prstGeom prst="straightConnector1">
            <a:avLst/>
          </a:prstGeom>
          <a:solidFill>
            <a:srgbClr val="DEE0E3">
              <a:alpha val="38000"/>
            </a:srgbClr>
          </a:solidFill>
          <a:ln w="25400" cap="flat" cmpd="sng">
            <a:solidFill>
              <a:srgbClr val="FFFFFF">
                <a:alpha val="38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2" name="Connector 62"/>
          <p:cNvCxnSpPr/>
          <p:nvPr/>
        </p:nvCxnSpPr>
        <p:spPr>
          <a:xfrm rot="-16687">
            <a:off x="3378215" y="5378450"/>
            <a:ext cx="2616200" cy="12700"/>
          </a:xfrm>
          <a:prstGeom prst="straightConnector1">
            <a:avLst/>
          </a:prstGeom>
          <a:solidFill>
            <a:srgbClr val="DEE0E3">
              <a:alpha val="38000"/>
            </a:srgbClr>
          </a:solidFill>
          <a:ln w="25400" cap="flat" cmpd="sng">
            <a:solidFill>
              <a:srgbClr val="FFFFFF">
                <a:alpha val="38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3" name="Connector 63"/>
          <p:cNvCxnSpPr/>
          <p:nvPr/>
        </p:nvCxnSpPr>
        <p:spPr>
          <a:xfrm rot="-16687">
            <a:off x="3378215" y="5276850"/>
            <a:ext cx="2616200" cy="12700"/>
          </a:xfrm>
          <a:prstGeom prst="straightConnector1">
            <a:avLst/>
          </a:prstGeom>
          <a:solidFill>
            <a:srgbClr val="DEE0E3">
              <a:alpha val="38000"/>
            </a:srgbClr>
          </a:solidFill>
          <a:ln w="25400" cap="flat" cmpd="sng">
            <a:solidFill>
              <a:srgbClr val="FFFFFF">
                <a:alpha val="38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4" name="Connector 64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317500"/>
            <a:ext cx="1117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AI全链路数据处理，保障预警功能可靠落地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-3906">
            <a:off x="508004" y="1009650"/>
            <a:ext cx="11176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EE2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AutoShape 4"/>
          <p:cNvSpPr/>
          <p:nvPr/>
        </p:nvSpPr>
        <p:spPr>
          <a:xfrm>
            <a:off x="508000" y="1206500"/>
            <a:ext cx="1117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8C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01. 视频/照片数据AI处理链路（可见光+热成像双源融合）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08000" y="1778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508000" y="1778000"/>
            <a:ext cx="2603500" cy="50800"/>
          </a:xfrm>
          <a:prstGeom prst="roundRect">
            <a:avLst>
              <a:gd name="adj" fmla="val 0"/>
            </a:avLst>
          </a:prstGeom>
          <a:solidFill>
            <a:srgbClr val="FF8C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35000" y="1968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016000" y="1930400"/>
            <a:ext cx="1968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数据统一接入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8582">
            <a:off x="635017" y="2406650"/>
            <a:ext cx="2349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EE2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635000" y="2540000"/>
            <a:ext cx="234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支持实时视频流接入与离线历史影像批量上传，</a:t>
            </a:r>
            <a:r>
              <a:rPr lang="en-US" sz="1200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灵活适应不同巡检场景</a:t>
            </a:r>
            <a:r>
              <a:rPr lang="zh-CN" altLang="en-US" sz="1200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3365500" y="1778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3365500" y="1778000"/>
            <a:ext cx="2603500" cy="50800"/>
          </a:xfrm>
          <a:prstGeom prst="roundRect">
            <a:avLst>
              <a:gd name="adj" fmla="val 0"/>
            </a:avLst>
          </a:prstGeom>
          <a:solidFill>
            <a:srgbClr val="FF8C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92500" y="1968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3873500" y="1930400"/>
            <a:ext cx="1968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AI智能解析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8582">
            <a:off x="3492517" y="2406650"/>
            <a:ext cx="2349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EE2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3492500" y="2540000"/>
            <a:ext cx="234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自动抽取关键帧并调用多模型并发检测，单帧同步识别异物侵限、设备破损等多类隐患，适配复杂光照与恶劣天气环境。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23000" y="1778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6223000" y="1778000"/>
            <a:ext cx="2603500" cy="50800"/>
          </a:xfrm>
          <a:prstGeom prst="roundRect">
            <a:avLst>
              <a:gd name="adj" fmla="val 0"/>
            </a:avLst>
          </a:prstGeom>
          <a:solidFill>
            <a:srgbClr val="FF8C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50000" y="1968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731000" y="1930400"/>
            <a:ext cx="1968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隐患分级判定</a:t>
            </a:r>
            <a:r>
              <a:rPr lang="zh-CN" altLang="en-US" sz="1600" b="1" i="0" u="none" strike="noStrike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（上层业务平台处理）</a:t>
            </a:r>
            <a:endParaRPr lang="zh-CN" altLang="en-US" sz="1600" b="1" i="0" u="none" strike="noStrike">
              <a:solidFill>
                <a:schemeClr val="tx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1" name="Connector 21"/>
          <p:cNvCxnSpPr/>
          <p:nvPr/>
        </p:nvCxnSpPr>
        <p:spPr>
          <a:xfrm rot="-18582">
            <a:off x="6350017" y="2406650"/>
            <a:ext cx="2349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EE2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6350000" y="2540000"/>
            <a:ext cx="234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基于隐患类型、影响范围及发展态势自动判定红/橙/黄/蓝四级风险，结合GIS坐标精准锁定隐患发生的物理位置。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9080500" y="1778000"/>
            <a:ext cx="2603500" cy="1714500"/>
          </a:xfrm>
          <a:prstGeom prst="roundRect">
            <a:avLst>
              <a:gd name="adj" fmla="val 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9080500" y="1778000"/>
            <a:ext cx="2603500" cy="50800"/>
          </a:xfrm>
          <a:prstGeom prst="roundRect">
            <a:avLst>
              <a:gd name="adj" fmla="val 0"/>
            </a:avLst>
          </a:prstGeom>
          <a:solidFill>
            <a:srgbClr val="FF8C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07500" y="1968500"/>
            <a:ext cx="304800" cy="3048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9588500" y="1930400"/>
            <a:ext cx="1968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自动预警推送</a:t>
            </a:r>
            <a:r>
              <a:rPr lang="zh-CN" altLang="en-US" sz="1600" b="1" i="0" u="none" strike="noStrike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（上层业务平台处理）</a:t>
            </a:r>
            <a:endParaRPr lang="zh-CN" altLang="en-US" sz="1600" b="1" i="0" u="none" strike="noStrike">
              <a:solidFill>
                <a:schemeClr val="tx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27" name="Connector 27"/>
          <p:cNvCxnSpPr/>
          <p:nvPr/>
        </p:nvCxnSpPr>
        <p:spPr>
          <a:xfrm rot="-18582">
            <a:off x="9207517" y="2406650"/>
            <a:ext cx="23495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EE2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" name="AutoShape 28"/>
          <p:cNvSpPr/>
          <p:nvPr/>
        </p:nvSpPr>
        <p:spPr>
          <a:xfrm>
            <a:off x="9207500" y="2540000"/>
            <a:ext cx="234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通过短信、APP、Web端多渠道触达对应管辖责任人，附带隐患详情、现场截图及导航路径，实现“发现即推送”。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508000" y="3746500"/>
            <a:ext cx="5524500" cy="825500"/>
          </a:xfrm>
          <a:prstGeom prst="roundRect">
            <a:avLst>
              <a:gd name="adj" fmla="val 0"/>
            </a:avLst>
          </a:prstGeom>
          <a:solidFill>
            <a:srgbClr val="FFF7ED">
              <a:alpha val="100000"/>
            </a:srgbClr>
          </a:solidFill>
          <a:ln w="12700" cap="flat" cmpd="sng">
            <a:solidFill>
              <a:srgbClr val="FF8C00">
                <a:alpha val="5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0" name="AutoShape 30"/>
          <p:cNvSpPr/>
          <p:nvPr/>
        </p:nvSpPr>
        <p:spPr>
          <a:xfrm>
            <a:off x="635000" y="3810000"/>
            <a:ext cx="5270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FF8C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落地保障：</a:t>
            </a:r>
            <a:r>
              <a:rPr 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基于铁路真实场景海量数据训练，针对隧道、桥梁、弯道等复杂场景及微小异物目标进行专项算法优化，确保检测准确率。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6159500" y="3746500"/>
            <a:ext cx="5524500" cy="825500"/>
          </a:xfrm>
          <a:prstGeom prst="roundRect">
            <a:avLst>
              <a:gd name="adj" fmla="val 0"/>
            </a:avLst>
          </a:prstGeom>
          <a:solidFill>
            <a:srgbClr val="FFF7ED">
              <a:alpha val="100000"/>
            </a:srgbClr>
          </a:solidFill>
          <a:ln w="12700" cap="flat" cmpd="sng">
            <a:solidFill>
              <a:srgbClr val="FF8C00">
                <a:alpha val="5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2" name="AutoShape 32"/>
          <p:cNvSpPr/>
          <p:nvPr/>
        </p:nvSpPr>
        <p:spPr>
          <a:xfrm>
            <a:off x="6286500" y="3810000"/>
            <a:ext cx="5270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FF8C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落地效率：</a:t>
            </a:r>
            <a:r>
              <a:rPr 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传统人工</a:t>
            </a:r>
            <a:r>
              <a:rPr lang="zh-CN" alt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目视巡查，巡查人员精力高度集中，长时间难免疲劳漏检</a:t>
            </a:r>
            <a:r>
              <a:rPr 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，AI全量自动化处理</a:t>
            </a:r>
            <a:r>
              <a:rPr lang="zh-CN" alt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实时上报隐患预警，极大提升</a:t>
            </a:r>
            <a:r>
              <a:rPr lang="zh-CN" altLang="en-US" sz="120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巡查</a:t>
            </a:r>
            <a:r>
              <a:rPr lang="zh-CN" alt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效率和准确性</a:t>
            </a:r>
            <a:r>
              <a:rPr 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100"/>
          </a:p>
        </p:txBody>
      </p:sp>
      <p:cxnSp>
        <p:nvCxnSpPr>
          <p:cNvPr id="33" name="Connector 33"/>
          <p:cNvCxnSpPr/>
          <p:nvPr/>
        </p:nvCxnSpPr>
        <p:spPr>
          <a:xfrm rot="-3906">
            <a:off x="508004" y="4819650"/>
            <a:ext cx="11176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EE2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AutoShape 34"/>
          <p:cNvSpPr/>
          <p:nvPr/>
        </p:nvSpPr>
        <p:spPr>
          <a:xfrm>
            <a:off x="508000" y="4953000"/>
            <a:ext cx="111760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8C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02. LAS正射影像数据AI处理链路（山体滑坡/沉降自动化监测）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508000" y="5461000"/>
            <a:ext cx="2108200" cy="1143000"/>
          </a:xfrm>
          <a:prstGeom prst="roundRect">
            <a:avLst>
              <a:gd name="adj" fmla="val 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6" name="AutoShape 36"/>
          <p:cNvSpPr/>
          <p:nvPr/>
        </p:nvSpPr>
        <p:spPr>
          <a:xfrm>
            <a:off x="508000" y="5461000"/>
            <a:ext cx="50800" cy="1143000"/>
          </a:xfrm>
          <a:prstGeom prst="roundRect">
            <a:avLst>
              <a:gd name="adj" fmla="val 0"/>
            </a:avLst>
          </a:prstGeom>
          <a:solidFill>
            <a:srgbClr val="FF8C00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7" name="AutoShape 37"/>
          <p:cNvSpPr/>
          <p:nvPr/>
        </p:nvSpPr>
        <p:spPr>
          <a:xfrm>
            <a:off x="635000" y="5524500"/>
            <a:ext cx="18542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影像入库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多期LAS正射影像批量上传，系统自动匹配监测区域与拍摄时间戳，建立时空数据库。</a:t>
            </a:r>
            <a:endParaRPr lang="en-US" sz="11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8" name="AutoShape 38"/>
          <p:cNvSpPr/>
          <p:nvPr/>
        </p:nvSpPr>
        <p:spPr>
          <a:xfrm>
            <a:off x="2743200" y="5461000"/>
            <a:ext cx="2108200" cy="1143000"/>
          </a:xfrm>
          <a:prstGeom prst="roundRect">
            <a:avLst>
              <a:gd name="adj" fmla="val 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9" name="AutoShape 39"/>
          <p:cNvSpPr/>
          <p:nvPr/>
        </p:nvSpPr>
        <p:spPr>
          <a:xfrm>
            <a:off x="2743200" y="5461000"/>
            <a:ext cx="50800" cy="1143000"/>
          </a:xfrm>
          <a:prstGeom prst="roundRect">
            <a:avLst>
              <a:gd name="adj" fmla="val 0"/>
            </a:avLst>
          </a:prstGeom>
          <a:solidFill>
            <a:srgbClr val="FF8C00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0" name="AutoShape 40"/>
          <p:cNvSpPr/>
          <p:nvPr/>
        </p:nvSpPr>
        <p:spPr>
          <a:xfrm>
            <a:off x="2870200" y="5524500"/>
            <a:ext cx="18542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空间配准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AI自动完成多期影像的位置校准与地理编码，消除拍摄角度、地形起伏带来的系统误差。</a:t>
            </a:r>
            <a:endParaRPr lang="en-US" sz="11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1" name="AutoShape 41"/>
          <p:cNvSpPr/>
          <p:nvPr/>
        </p:nvSpPr>
        <p:spPr>
          <a:xfrm>
            <a:off x="4978400" y="5461000"/>
            <a:ext cx="2108200" cy="1143000"/>
          </a:xfrm>
          <a:prstGeom prst="roundRect">
            <a:avLst>
              <a:gd name="adj" fmla="val 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2" name="AutoShape 42"/>
          <p:cNvSpPr/>
          <p:nvPr/>
        </p:nvSpPr>
        <p:spPr>
          <a:xfrm>
            <a:off x="4978400" y="5461000"/>
            <a:ext cx="50800" cy="1143000"/>
          </a:xfrm>
          <a:prstGeom prst="roundRect">
            <a:avLst>
              <a:gd name="adj" fmla="val 0"/>
            </a:avLst>
          </a:prstGeom>
          <a:solidFill>
            <a:srgbClr val="FF8C00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3" name="AutoShape 43"/>
          <p:cNvSpPr/>
          <p:nvPr/>
        </p:nvSpPr>
        <p:spPr>
          <a:xfrm>
            <a:off x="5105400" y="5524500"/>
            <a:ext cx="18542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像素级比对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逐像素对比多期影像灰度值与纹理特征，精准提取毫米级地表形变区域，排除环境干扰。</a:t>
            </a:r>
            <a:endParaRPr lang="en-US" sz="11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4" name="AutoShape 44"/>
          <p:cNvSpPr/>
          <p:nvPr/>
        </p:nvSpPr>
        <p:spPr>
          <a:xfrm>
            <a:off x="7213600" y="5461000"/>
            <a:ext cx="2108200" cy="1143000"/>
          </a:xfrm>
          <a:prstGeom prst="roundRect">
            <a:avLst>
              <a:gd name="adj" fmla="val 0"/>
            </a:avLst>
          </a:prstGeom>
          <a:solidFill>
            <a:srgbClr val="F8F9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5" name="AutoShape 45"/>
          <p:cNvSpPr/>
          <p:nvPr/>
        </p:nvSpPr>
        <p:spPr>
          <a:xfrm>
            <a:off x="7213600" y="5461000"/>
            <a:ext cx="50800" cy="1143000"/>
          </a:xfrm>
          <a:prstGeom prst="roundRect">
            <a:avLst>
              <a:gd name="adj" fmla="val 0"/>
            </a:avLst>
          </a:prstGeom>
          <a:solidFill>
            <a:srgbClr val="FF8C00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6" name="AutoShape 46"/>
          <p:cNvSpPr/>
          <p:nvPr/>
        </p:nvSpPr>
        <p:spPr>
          <a:xfrm>
            <a:off x="7340600" y="5524500"/>
            <a:ext cx="18542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风险识别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自动判定沉降、滑坡、裂缝等变化类型</a:t>
            </a:r>
            <a:r>
              <a:rPr lang="zh-CN" altLang="en-US" sz="11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zh-CN" altLang="en-US" sz="1100" b="0" i="0" u="none" strike="noStrike">
              <a:solidFill>
                <a:srgbClr val="666666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7" name="AutoShape 47"/>
          <p:cNvSpPr/>
          <p:nvPr/>
        </p:nvSpPr>
        <p:spPr>
          <a:xfrm>
            <a:off x="9448800" y="5461000"/>
            <a:ext cx="2235200" cy="1143000"/>
          </a:xfrm>
          <a:prstGeom prst="roundRect">
            <a:avLst>
              <a:gd name="adj" fmla="val 0"/>
            </a:avLst>
          </a:prstGeom>
          <a:solidFill>
            <a:srgbClr val="FFF7ED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8" name="AutoShape 48"/>
          <p:cNvSpPr/>
          <p:nvPr/>
        </p:nvSpPr>
        <p:spPr>
          <a:xfrm>
            <a:off x="9448800" y="5461000"/>
            <a:ext cx="50800" cy="1143000"/>
          </a:xfrm>
          <a:prstGeom prst="roundRect">
            <a:avLst>
              <a:gd name="adj" fmla="val 0"/>
            </a:avLst>
          </a:prstGeom>
          <a:solidFill>
            <a:srgbClr val="FF8C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9" name="AutoShape 49"/>
          <p:cNvSpPr/>
          <p:nvPr/>
        </p:nvSpPr>
        <p:spPr>
          <a:xfrm>
            <a:off x="9575800" y="5524500"/>
            <a:ext cx="19812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报告输出</a:t>
            </a:r>
            <a:r>
              <a:rPr lang="zh-CN" altLang="en-US" sz="1400" b="1" i="0" u="none" strike="noStrike">
                <a:solidFill>
                  <a:schemeClr val="tx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（上层业务平台处理）</a:t>
            </a:r>
            <a:endParaRPr lang="zh-CN" altLang="en-US" sz="1400" b="1" i="0" u="none" strike="noStrike">
              <a:solidFill>
                <a:schemeClr val="tx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生成变化热力图与监测报告，人工5-7天工作量，AI处理仅需</a:t>
            </a:r>
            <a:r>
              <a:rPr lang="en-US" sz="1200" b="1" i="0" u="none" strike="noStrike">
                <a:solidFill>
                  <a:srgbClr val="FF8C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≤30分钟</a:t>
            </a:r>
            <a:r>
              <a:rPr lang="en-US" sz="11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，且精度更高。</a:t>
            </a:r>
            <a:endParaRPr lang="en-US" sz="11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3700" y="6477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5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故障与应急处置预案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4064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安全规范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AutoShape 5"/>
          <p:cNvSpPr/>
          <p:nvPr/>
        </p:nvSpPr>
        <p:spPr>
          <a:xfrm>
            <a:off x="11303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应急响应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12649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安全手册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31800" y="1879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信号丢失自动处置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3556000" y="1879600"/>
            <a:ext cx="1397000" cy="3048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自动返航模式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080000" y="1879600"/>
            <a:ext cx="1397000" cy="3048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禁止危险迫降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604000" y="1879600"/>
            <a:ext cx="1397000" cy="3048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就近起降点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1800" y="2311400"/>
            <a:ext cx="1130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无人机出现信号丢失情况时，飞控系统立即触发自动返航程序，优先返回最近的预设起降点。严禁在铁路轨道、接触网及周边危险区域进行迫降操作，确保不影响铁路正常运营秩序与线路安全，防止设备损毁与线路事故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31800" y="30734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关键设备故障应对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3556000" y="3073400"/>
            <a:ext cx="1397000" cy="3048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低高度迫降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080000" y="3073400"/>
            <a:ext cx="1397000" cy="3048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技术人员驰援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604000" y="3073400"/>
            <a:ext cx="1397000" cy="3048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故障快速排查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431800" y="3530600"/>
            <a:ext cx="1130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若发生电池电量骤降、电机停转或飞控异常等设备故障，系统自动启动低高度安全迫降程序以降低风险。地面技术保障团队需立即前往故障现场，进行设备回收、现场警戒与故障原因排查，避免引发铁路设备损坏或线路安全隐患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431800" y="4292600"/>
            <a:ext cx="279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限飞区入侵管控机制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3556000" y="4292600"/>
            <a:ext cx="1397000" cy="3048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远程强制悬停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5080000" y="4292600"/>
            <a:ext cx="1397000" cy="3048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一键返航指令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604000" y="4292600"/>
            <a:ext cx="1397000" cy="3048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管理单位上报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431800" y="4749800"/>
            <a:ext cx="1130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若因操作或系统误差不慎误入铁路沿线核心限飞区域，地面管控平台可直接下发远程指令强制悬停或立即返航。同时，系统自动同步告警信息至铁路相关管理单位，启动空域协同管控流程，快速消除空域风险，保障铁路行车与线路设备的绝对安全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31800" y="5588000"/>
            <a:ext cx="546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预案原则：始终坚持“安全第一、预防为主、快速处置”的核心原则，依托飞控系统的自动化应急程序与地面专业团队的快速响应机制，构建无人机作业全流程的双重安全保障体系，从技术和管理层面杜绝安全事故发生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096000" y="5588000"/>
            <a:ext cx="558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执行保障：所有飞行作业人员必须经考核掌握应急处置全流程，定期开展故障模拟与应急演练；技术团队需落实设备“飞行前检查、飞行中监控、飞行后维护”制度，确保应急程序在突发状况下精准触发、有效执行。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68400" y="2889250"/>
            <a:ext cx="2959100" cy="876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70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406400" y="5461000"/>
            <a:ext cx="457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5959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本方案聚焦无人机铁路智能巡查系统，从项目背景、应用场景、技术架构、实施规划、价值效益及未来展望六大维度，为铁路运维智能化升级提供全方位的规划与解析。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4064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智能巡查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5019588">
            <a:off x="11493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AutoShape 6"/>
          <p:cNvSpPr/>
          <p:nvPr/>
        </p:nvSpPr>
        <p:spPr>
          <a:xfrm>
            <a:off x="13335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铁路运维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11760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方案概览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588000" y="1968500"/>
            <a:ext cx="6096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r>
              <a:rPr 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项目背景与挑战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7044">
            <a:off x="5588007" y="2559050"/>
            <a:ext cx="6197600" cy="12700"/>
          </a:xfrm>
          <a:prstGeom prst="straightConnector1">
            <a:avLst/>
          </a:prstGeom>
          <a:solidFill>
            <a:srgbClr val="DEE0E3">
              <a:alpha val="30000"/>
            </a:srgbClr>
          </a:solidFill>
          <a:ln w="12700" cap="flat" cmpd="sng">
            <a:solidFill>
              <a:srgbClr val="9CA3AF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5588000" y="2730500"/>
            <a:ext cx="6096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r>
              <a:rPr 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核心应用场景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7044">
            <a:off x="5588007" y="3321050"/>
            <a:ext cx="6197600" cy="12700"/>
          </a:xfrm>
          <a:prstGeom prst="straightConnector1">
            <a:avLst/>
          </a:prstGeom>
          <a:solidFill>
            <a:srgbClr val="DEE0E3">
              <a:alpha val="30000"/>
            </a:srgbClr>
          </a:solidFill>
          <a:ln w="12700" cap="flat" cmpd="sng">
            <a:solidFill>
              <a:srgbClr val="9CA3AF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5588000" y="3492500"/>
            <a:ext cx="6096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r>
              <a:rPr 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系统技术方案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7044">
            <a:off x="5588007" y="4083050"/>
            <a:ext cx="6197600" cy="12700"/>
          </a:xfrm>
          <a:prstGeom prst="straightConnector1">
            <a:avLst/>
          </a:prstGeom>
          <a:solidFill>
            <a:srgbClr val="DEE0E3">
              <a:alpha val="30000"/>
            </a:srgbClr>
          </a:solidFill>
          <a:ln w="12700" cap="flat" cmpd="sng">
            <a:solidFill>
              <a:srgbClr val="9CA3AF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5588000" y="4254500"/>
            <a:ext cx="6096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r>
              <a:rPr 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项目实施规划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7044">
            <a:off x="5588007" y="4845050"/>
            <a:ext cx="6197600" cy="12700"/>
          </a:xfrm>
          <a:prstGeom prst="straightConnector1">
            <a:avLst/>
          </a:prstGeom>
          <a:solidFill>
            <a:srgbClr val="DEE0E3">
              <a:alpha val="30000"/>
            </a:srgbClr>
          </a:solidFill>
          <a:ln w="12700" cap="flat" cmpd="sng">
            <a:solidFill>
              <a:srgbClr val="9CA3AF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5588000" y="5016500"/>
            <a:ext cx="6096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</a:t>
            </a:r>
            <a:r>
              <a:rPr 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方案价值与效益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7044">
            <a:off x="5588007" y="5607050"/>
            <a:ext cx="6197600" cy="12700"/>
          </a:xfrm>
          <a:prstGeom prst="straightConnector1">
            <a:avLst/>
          </a:prstGeom>
          <a:solidFill>
            <a:srgbClr val="DEE0E3">
              <a:alpha val="30000"/>
            </a:srgbClr>
          </a:solidFill>
          <a:ln w="12700" cap="flat" cmpd="sng">
            <a:solidFill>
              <a:srgbClr val="9CA3AF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5588000" y="5778500"/>
            <a:ext cx="6096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</a:t>
            </a:r>
            <a:r>
              <a:rPr lang="en-US" sz="2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总结与未来展望</a:t>
            </a:r>
            <a:endParaRPr lang="en-US"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6400" y="889000"/>
            <a:ext cx="3771900" cy="1473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45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项目实施规划</a:t>
            </a:r>
            <a:endParaRPr lang="en-US" sz="1100"/>
          </a:p>
        </p:txBody>
      </p:sp>
      <p:cxnSp>
        <p:nvCxnSpPr>
          <p:cNvPr id="3" name="Connector 3"/>
          <p:cNvCxnSpPr/>
          <p:nvPr>
            <p:custDataLst>
              <p:tags r:id="rId1"/>
            </p:custDataLst>
          </p:nvPr>
        </p:nvCxnSpPr>
        <p:spPr>
          <a:xfrm rot="-3893">
            <a:off x="558804" y="4740910"/>
            <a:ext cx="112141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" name="Connector 4"/>
          <p:cNvCxnSpPr/>
          <p:nvPr>
            <p:custDataLst>
              <p:tags r:id="rId2"/>
            </p:custDataLst>
          </p:nvPr>
        </p:nvCxnSpPr>
        <p:spPr>
          <a:xfrm rot="5367872">
            <a:off x="-120650" y="4061490"/>
            <a:ext cx="1358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AutoShape 5"/>
          <p:cNvSpPr/>
          <p:nvPr>
            <p:custDataLst>
              <p:tags r:id="rId3"/>
            </p:custDataLst>
          </p:nvPr>
        </p:nvSpPr>
        <p:spPr>
          <a:xfrm>
            <a:off x="711200" y="336296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阶段一：筹备启动</a:t>
            </a:r>
            <a:endParaRPr lang="en-US" sz="1100"/>
          </a:p>
        </p:txBody>
      </p:sp>
      <p:cxnSp>
        <p:nvCxnSpPr>
          <p:cNvPr id="6" name="Connector 6"/>
          <p:cNvCxnSpPr/>
          <p:nvPr>
            <p:custDataLst>
              <p:tags r:id="rId4"/>
            </p:custDataLst>
          </p:nvPr>
        </p:nvCxnSpPr>
        <p:spPr>
          <a:xfrm rot="5367872">
            <a:off x="2495550" y="5394990"/>
            <a:ext cx="1358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Connector 7"/>
          <p:cNvCxnSpPr/>
          <p:nvPr>
            <p:custDataLst>
              <p:tags r:id="rId5"/>
            </p:custDataLst>
          </p:nvPr>
        </p:nvCxnSpPr>
        <p:spPr>
          <a:xfrm rot="5367872">
            <a:off x="5416550" y="4074190"/>
            <a:ext cx="1358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Connector 8"/>
          <p:cNvCxnSpPr/>
          <p:nvPr>
            <p:custDataLst>
              <p:tags r:id="rId6"/>
            </p:custDataLst>
          </p:nvPr>
        </p:nvCxnSpPr>
        <p:spPr>
          <a:xfrm rot="5367872">
            <a:off x="8121650" y="5407690"/>
            <a:ext cx="13589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B2F3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>
            <p:custDataLst>
              <p:tags r:id="rId7"/>
            </p:custDataLst>
          </p:nvPr>
        </p:nvSpPr>
        <p:spPr>
          <a:xfrm>
            <a:off x="469900" y="4632960"/>
            <a:ext cx="190500" cy="190500"/>
          </a:xfrm>
          <a:prstGeom prst="ellipse">
            <a:avLst/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711200" y="366776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勘察与路径规划</a:t>
            </a:r>
            <a:endParaRPr lang="en-US" sz="1100"/>
          </a:p>
        </p:txBody>
      </p:sp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711200" y="3947160"/>
            <a:ext cx="15748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开展现场实地勘察，结合地形特征与任务需求，精准制定无人机最优飞行路径与作业覆盖范围。</a:t>
            </a:r>
            <a:endParaRPr lang="en-US" sz="1100"/>
          </a:p>
        </p:txBody>
      </p:sp>
      <p:sp>
        <p:nvSpPr>
          <p:cNvPr id="12" name="AutoShape 12"/>
          <p:cNvSpPr/>
          <p:nvPr>
            <p:custDataLst>
              <p:tags r:id="rId10"/>
            </p:custDataLst>
          </p:nvPr>
        </p:nvSpPr>
        <p:spPr>
          <a:xfrm>
            <a:off x="3340100" y="491236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阶段</a:t>
            </a: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二</a:t>
            </a: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：合规筹备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11"/>
            </p:custDataLst>
          </p:nvPr>
        </p:nvSpPr>
        <p:spPr>
          <a:xfrm>
            <a:off x="3340100" y="521716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空域申请与方案编制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12"/>
            </p:custDataLst>
          </p:nvPr>
        </p:nvSpPr>
        <p:spPr>
          <a:xfrm>
            <a:off x="3340100" y="5496560"/>
            <a:ext cx="15748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完成空域双重合规申请，编制四类</a:t>
            </a: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（常态、防洪、违建、灾后）</a:t>
            </a: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专项巡查方案，同步完成无人机及配套设备的全项预检调试。</a:t>
            </a:r>
            <a:endParaRPr lang="en-US" sz="1100"/>
          </a:p>
        </p:txBody>
      </p:sp>
      <p:sp>
        <p:nvSpPr>
          <p:cNvPr id="15" name="AutoShape 15"/>
          <p:cNvSpPr/>
          <p:nvPr>
            <p:custDataLst>
              <p:tags r:id="rId13"/>
            </p:custDataLst>
          </p:nvPr>
        </p:nvSpPr>
        <p:spPr>
          <a:xfrm>
            <a:off x="6248400" y="338836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阶段</a:t>
            </a: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三</a:t>
            </a: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：试点验证</a:t>
            </a:r>
            <a:endParaRPr lang="en-US" sz="1100"/>
          </a:p>
        </p:txBody>
      </p:sp>
      <p:sp>
        <p:nvSpPr>
          <p:cNvPr id="16" name="AutoShape 16"/>
          <p:cNvSpPr/>
          <p:nvPr>
            <p:custDataLst>
              <p:tags r:id="rId14"/>
            </p:custDataLst>
          </p:nvPr>
        </p:nvSpPr>
        <p:spPr>
          <a:xfrm>
            <a:off x="6248400" y="369316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经典区域试点测试</a:t>
            </a:r>
            <a:endParaRPr lang="en-US" sz="1100"/>
          </a:p>
        </p:txBody>
      </p:sp>
      <p:sp>
        <p:nvSpPr>
          <p:cNvPr id="17" name="AutoShape 17"/>
          <p:cNvSpPr/>
          <p:nvPr>
            <p:custDataLst>
              <p:tags r:id="rId15"/>
            </p:custDataLst>
          </p:nvPr>
        </p:nvSpPr>
        <p:spPr>
          <a:xfrm>
            <a:off x="6248400" y="3972560"/>
            <a:ext cx="15748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选取典型复杂区域开展试点作业，实测验证AI识别算法精度，确保目标识别准确率不低于95%。</a:t>
            </a:r>
            <a:endParaRPr lang="en-US" sz="1100"/>
          </a:p>
        </p:txBody>
      </p:sp>
      <p:sp>
        <p:nvSpPr>
          <p:cNvPr id="18" name="AutoShape 18"/>
          <p:cNvSpPr/>
          <p:nvPr>
            <p:custDataLst>
              <p:tags r:id="rId16"/>
            </p:custDataLst>
          </p:nvPr>
        </p:nvSpPr>
        <p:spPr>
          <a:xfrm>
            <a:off x="8966200" y="495046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阶段</a:t>
            </a: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四</a:t>
            </a: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：优化落地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17"/>
            </p:custDataLst>
          </p:nvPr>
        </p:nvSpPr>
        <p:spPr>
          <a:xfrm>
            <a:off x="8966200" y="5255260"/>
            <a:ext cx="18161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反馈优化与正式运行</a:t>
            </a:r>
            <a:endParaRPr lang="en-US" sz="1100"/>
          </a:p>
        </p:txBody>
      </p:sp>
      <p:sp>
        <p:nvSpPr>
          <p:cNvPr id="20" name="AutoShape 20"/>
          <p:cNvSpPr/>
          <p:nvPr>
            <p:custDataLst>
              <p:tags r:id="rId18"/>
            </p:custDataLst>
          </p:nvPr>
        </p:nvSpPr>
        <p:spPr>
          <a:xfrm>
            <a:off x="8966200" y="5534660"/>
            <a:ext cx="15748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基于试点数据迭代优化算法与方案，完成全流程核验后，推进项目全面部署与常态化稳定运行。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175500" y="1447800"/>
            <a:ext cx="45974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项目实施规划围绕“平稳落地、高效运行”核心目标，分阶段推进。</a:t>
            </a:r>
            <a:endParaRPr lang="en-US" sz="1100"/>
          </a:p>
          <a:p>
            <a:pPr marL="0" indent="0" algn="r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从前期的合规筹备与路径规划，到中期的试点验证与算法调优，层层递进。</a:t>
            </a:r>
            <a:endParaRPr lang="en-US" sz="1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r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最终实现技术方案的标准化落地与系统的稳定可靠运行。</a:t>
            </a:r>
            <a:endParaRPr lang="en-US" sz="10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22"/>
          <p:cNvSpPr/>
          <p:nvPr>
            <p:custDataLst>
              <p:tags r:id="rId19"/>
            </p:custDataLst>
          </p:nvPr>
        </p:nvSpPr>
        <p:spPr>
          <a:xfrm>
            <a:off x="3086100" y="4645660"/>
            <a:ext cx="190500" cy="190500"/>
          </a:xfrm>
          <a:prstGeom prst="ellipse">
            <a:avLst/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3" name="AutoShape 23"/>
          <p:cNvSpPr/>
          <p:nvPr>
            <p:custDataLst>
              <p:tags r:id="rId20"/>
            </p:custDataLst>
          </p:nvPr>
        </p:nvSpPr>
        <p:spPr>
          <a:xfrm>
            <a:off x="5994400" y="4645660"/>
            <a:ext cx="190500" cy="190500"/>
          </a:xfrm>
          <a:prstGeom prst="ellipse">
            <a:avLst/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>
            <p:custDataLst>
              <p:tags r:id="rId21"/>
            </p:custDataLst>
          </p:nvPr>
        </p:nvSpPr>
        <p:spPr>
          <a:xfrm>
            <a:off x="8712200" y="4645660"/>
            <a:ext cx="190500" cy="190500"/>
          </a:xfrm>
          <a:prstGeom prst="ellipse">
            <a:avLst/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5" name="AutoShape 25"/>
          <p:cNvSpPr/>
          <p:nvPr/>
        </p:nvSpPr>
        <p:spPr>
          <a:xfrm>
            <a:off x="11264900" y="330200"/>
            <a:ext cx="5715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实施规划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4064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智能巡检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1303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智慧空管</a:t>
            </a:r>
            <a:endParaRPr lang="en-US" sz="1100"/>
          </a:p>
        </p:txBody>
      </p:sp>
      <p:cxnSp>
        <p:nvCxnSpPr>
          <p:cNvPr id="28" name="Connector 28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 flipV="1">
            <a:off x="2654300" y="-2679700"/>
            <a:ext cx="6921500" cy="122555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141412">
                  <a:alpha val="100000"/>
                </a:srgbClr>
              </a:gs>
              <a:gs pos="53000">
                <a:srgbClr val="131518">
                  <a:alpha val="100000"/>
                </a:srgbClr>
              </a:gs>
              <a:gs pos="78000">
                <a:srgbClr val="111734">
                  <a:alpha val="100000"/>
                </a:srgbClr>
              </a:gs>
              <a:gs pos="90000">
                <a:srgbClr val="0F1E51">
                  <a:alpha val="100000"/>
                </a:srgbClr>
              </a:gs>
              <a:gs pos="100000">
                <a:srgbClr val="031968">
                  <a:alpha val="10000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406400" y="1270000"/>
            <a:ext cx="5384800" cy="1663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8000" b="1" i="0" u="none" strike="noStrike">
                <a:solidFill>
                  <a:srgbClr val="FFFFFF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双重效益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>
            <a:off x="-457200" y="7607300"/>
            <a:ext cx="13855706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EE0E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AutoShape 5"/>
          <p:cNvSpPr/>
          <p:nvPr/>
        </p:nvSpPr>
        <p:spPr>
          <a:xfrm>
            <a:off x="406400" y="4927600"/>
            <a:ext cx="4851400" cy="1320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通过自动化技术替代传统人工模式，预计降低70%巡查人力投入；隐患响应速度提升90%，从源头阻断灾害发生链条，避免因小隐患引发重大事故造成的巨额经济损失，实现运营成本与风险成本的双重压降。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791200" y="2159000"/>
            <a:ext cx="508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5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社会效益与公共安全提升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3849">
            <a:off x="406404" y="3422650"/>
            <a:ext cx="113411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Connector 8"/>
          <p:cNvCxnSpPr/>
          <p:nvPr/>
        </p:nvCxnSpPr>
        <p:spPr>
          <a:xfrm rot="5385676">
            <a:off x="4114800" y="4946663"/>
            <a:ext cx="30480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6007100" y="4927600"/>
            <a:ext cx="1714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152400" indent="-152400" algn="l">
              <a:lnSpc>
                <a:spcPct val="125000"/>
              </a:lnSpc>
              <a:buClr>
                <a:srgbClr val="FFFFFF"/>
              </a:buClr>
              <a:buChar char="•"/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高危作业无人化，彻底规避巡查人员伤亡风险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007100" y="3733800"/>
            <a:ext cx="2997200" cy="876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5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安全与治理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988300" y="4914900"/>
            <a:ext cx="1714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152400" indent="-152400" algn="l">
              <a:lnSpc>
                <a:spcPct val="125000"/>
              </a:lnSpc>
              <a:buClr>
                <a:srgbClr val="FFFFFF"/>
              </a:buClr>
              <a:buChar char="•"/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快速遏制沿线违建、异物侵限，保障运输畅通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0033000" y="4927600"/>
            <a:ext cx="1714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152400" indent="-152400" algn="l">
              <a:lnSpc>
                <a:spcPct val="125000"/>
              </a:lnSpc>
              <a:buClr>
                <a:srgbClr val="FFFFFF"/>
              </a:buClr>
              <a:buChar char="•"/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突发事件响应提速70%，最大限度减少社会影响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007100" y="5765800"/>
            <a:ext cx="1714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152400" indent="-152400" algn="l">
              <a:lnSpc>
                <a:spcPct val="125000"/>
              </a:lnSpc>
              <a:buClr>
                <a:srgbClr val="FFFFFF"/>
              </a:buClr>
              <a:buChar char="•"/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构建智能化防控体系，提升沿线综合治理能力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988300" y="5753100"/>
            <a:ext cx="1714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152400" indent="-152400" algn="l">
              <a:lnSpc>
                <a:spcPct val="125000"/>
              </a:lnSpc>
              <a:buClr>
                <a:srgbClr val="FFFFFF"/>
              </a:buClr>
              <a:buChar char="•"/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增强公众出行安全感，维护社会公共秩序稳定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06400" y="3733800"/>
            <a:ext cx="2997200" cy="876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5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经济效益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406400" y="330200"/>
            <a:ext cx="762000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方案价值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130300" y="330200"/>
            <a:ext cx="762000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智慧巡检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12649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效益评估</a:t>
            </a:r>
            <a:endParaRPr lang="en-US" sz="1100"/>
          </a:p>
        </p:txBody>
      </p:sp>
      <p:cxnSp>
        <p:nvCxnSpPr>
          <p:cNvPr id="19" name="Connector 19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 rot="10800000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406400" y="5664200"/>
            <a:ext cx="4469765" cy="876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500" b="1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总结与未来展望</a:t>
            </a:r>
            <a:endParaRPr lang="en-US" sz="4500" b="1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419100" y="5143500"/>
            <a:ext cx="7353300" cy="647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本方案依托AI与无人机技术，实现铁路沿线28类关键目标精准识别，构建全覆盖、高精度的智能巡检体系。系统全天候监测保障线路安全，未来将引入AI大模型推动自主决策升级，引领智慧铁路巡检新范式。</a:t>
            </a:r>
            <a:endParaRPr lang="en-US" sz="1200" b="0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8407400" y="1041400"/>
            <a:ext cx="3556000" cy="1155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智慧铁路巡检体系升级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融合无人机飞行控制、AI视觉识别与大数据分析，打造“空天地”一体化监测网络。针对线路、桥梁、隧道等核心设施，实现从人工排查到智能感知的跨越，筑牢铁路运输安全防线。</a:t>
            </a:r>
            <a:endParaRPr lang="en-US" sz="12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8216900" y="5981700"/>
            <a:ext cx="3556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未来将深化大模型应用，构建“感知-研判-处置”智能闭环，为智慧铁路提供更强的安全保障。</a:t>
            </a:r>
            <a:endParaRPr lang="en-US" sz="1100"/>
          </a:p>
        </p:txBody>
      </p:sp>
      <p:sp>
        <p:nvSpPr>
          <p:cNvPr id="8" name="AutoShape 8"/>
          <p:cNvSpPr/>
          <p:nvPr>
            <p:custDataLst>
              <p:tags r:id="rId1"/>
            </p:custDataLst>
          </p:nvPr>
        </p:nvSpPr>
        <p:spPr>
          <a:xfrm>
            <a:off x="8429625" y="2548255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2"/>
            </p:custDataLst>
          </p:nvPr>
        </p:nvSpPr>
        <p:spPr>
          <a:xfrm>
            <a:off x="10245725" y="2548255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>
            <p:custDataLst>
              <p:tags r:id="rId3"/>
            </p:custDataLst>
          </p:nvPr>
        </p:nvSpPr>
        <p:spPr>
          <a:xfrm>
            <a:off x="8429625" y="3513455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4"/>
            </p:custDataLst>
          </p:nvPr>
        </p:nvSpPr>
        <p:spPr>
          <a:xfrm>
            <a:off x="10245725" y="3513455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>
            <p:custDataLst>
              <p:tags r:id="rId5"/>
            </p:custDataLst>
          </p:nvPr>
        </p:nvSpPr>
        <p:spPr>
          <a:xfrm>
            <a:off x="8620125" y="2687955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精准识别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覆盖28类关键目标，毫秒级识别隐患并自动比对分析。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6"/>
            </p:custDataLst>
          </p:nvPr>
        </p:nvSpPr>
        <p:spPr>
          <a:xfrm>
            <a:off x="10436225" y="2687955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核心优势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具备全域覆盖、厘米级精度、实时回传与智能研判能力。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7"/>
            </p:custDataLst>
          </p:nvPr>
        </p:nvSpPr>
        <p:spPr>
          <a:xfrm>
            <a:off x="8620125" y="3653155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安全保障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7×24小时全天候监测，智能预警侵限与违规作业风险。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8"/>
            </p:custDataLst>
          </p:nvPr>
        </p:nvSpPr>
        <p:spPr>
          <a:xfrm>
            <a:off x="10436225" y="3653155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自主决策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引入大模型实现自主路径规划，动态优化智能巡查策略。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406400" y="101600"/>
            <a:ext cx="762000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智慧铁路</a:t>
            </a:r>
            <a:endParaRPr lang="en-US" sz="1000" b="0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1041400" y="101600"/>
            <a:ext cx="762000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AI巡检</a:t>
            </a:r>
            <a:endParaRPr lang="en-US" sz="1000" b="0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112649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方案概览</a:t>
            </a:r>
            <a:endParaRPr lang="en-US" sz="1100"/>
          </a:p>
        </p:txBody>
      </p:sp>
      <p:pic>
        <p:nvPicPr>
          <p:cNvPr id="2" name="图片 1" descr="平台布局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5" y="0"/>
            <a:ext cx="8410575" cy="47364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3747135" y="2391410"/>
            <a:ext cx="544322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7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感谢聆听！</a:t>
            </a:r>
            <a:endParaRPr lang="zh-CN" altLang="en-US" sz="7000" b="1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2817495" y="4019550"/>
            <a:ext cx="61341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让我们携手共创铁路智慧运维的美好未来，开启智能巡查新时代。</a:t>
            </a:r>
            <a:endParaRPr lang="en-US" sz="1600"/>
          </a:p>
        </p:txBody>
      </p:sp>
      <p:sp>
        <p:nvSpPr>
          <p:cNvPr id="5" name="AutoShape 5"/>
          <p:cNvSpPr/>
          <p:nvPr/>
        </p:nvSpPr>
        <p:spPr>
          <a:xfrm>
            <a:off x="4064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智慧运维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1303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铁路科技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1163300" y="317500"/>
            <a:ext cx="622300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400" b="1" i="0" u="none" strike="noStrike">
                <a:solidFill>
                  <a:srgbClr val="FFFFFF"/>
                </a:solidFill>
                <a:latin typeface="ChillDuanSans WideSemiBold"/>
                <a:ea typeface="宋体" panose="02010600030101010101" pitchFamily="2" charset="-122"/>
                <a:cs typeface="ChillDuanSans WideSemiBold"/>
                <a:sym typeface="ChillDuanSans WideSemiBold"/>
              </a:rPr>
              <a:t>煜宇智能</a:t>
            </a:r>
            <a:endParaRPr lang="zh-CN" altLang="en-US" sz="1400" b="1" i="0" u="none" strike="noStrike">
              <a:solidFill>
                <a:srgbClr val="FFFFFF"/>
              </a:solidFill>
              <a:latin typeface="ChillDuanSans WideSemiBold"/>
              <a:ea typeface="宋体" panose="02010600030101010101" pitchFamily="2" charset="-122"/>
              <a:cs typeface="ChillDuanSans WideSemiBold"/>
              <a:sym typeface="ChillDuanSans WideSemiBold"/>
            </a:endParaRPr>
          </a:p>
        </p:txBody>
      </p:sp>
      <p:cxnSp>
        <p:nvCxnSpPr>
          <p:cNvPr id="8" name="Connector 8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927735" y="1308100"/>
            <a:ext cx="3771900" cy="876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5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关于我们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 rot="10800000">
            <a:off x="7912100" y="0"/>
            <a:ext cx="42799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45085" y="2521585"/>
            <a:ext cx="5342255" cy="647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成都弗雷尔科技2018年成立，专注轨道交通与</a:t>
            </a:r>
            <a:r>
              <a:rPr lang="zh-CN" alt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建筑智能化</a:t>
            </a: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领域，提供数据采集到系统管理的全栈方案。旗下煜宇智能聚焦低空经济，攻克无人机智能巡查行业难题，以技术创新驱动产业升级。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8216900" y="1028700"/>
            <a:ext cx="3556000" cy="1155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轨道交通智能化解决方案领航者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    作为高技术创新型企业，我们深耕信息基础设施与智慧城市赛道，融合前沿技术与工程实践，为高铁、桥隧、管廊等关键场景提供安全、高效、智能的一站式技术服务，构建全生命周期的数字化保障体系。</a:t>
            </a:r>
            <a:endParaRPr lang="en-US" sz="12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8216900" y="5981700"/>
            <a:ext cx="3556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以产学研融合为根基，以权威认证为背书，我们持续推动轨道交通智能化技术落地，为行业安全运营保驾护航。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8216900" y="2578100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10033000" y="2578100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10033000" y="3543300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8407400" y="2717800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产学研深度融合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依托顶尖高校资源，研发团队占比超75%，博导领衔技术攻关。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10223500" y="2717800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全域场景应用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防灾救援、桥隧监测等系统广泛应用于高铁、隧道重大工程。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8216900" y="3543300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8407400" y="3683000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权威资质认证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获高新企业认证，通过ISO体系，获评铁路局A级施工单位。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10223500" y="3683000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低空智能布局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子公司煜宇智能专注无人机巡查，解决行业智能化巡检痛点。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252095" y="254000"/>
            <a:ext cx="725805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弗雷尔科技</a:t>
            </a:r>
            <a:endParaRPr lang="zh-CN" altLang="en-US" sz="1000" b="0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1130300" y="254000"/>
            <a:ext cx="762000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煜宇智能</a:t>
            </a:r>
            <a:endParaRPr lang="zh-CN" alt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110744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公司介绍</a:t>
            </a:r>
            <a:endParaRPr lang="zh-CN" alt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19" name="Connector 19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06400" y="5664200"/>
            <a:ext cx="5368925" cy="876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5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传统巡查的五大痛点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 rot="10800000">
            <a:off x="7912100" y="0"/>
            <a:ext cx="42799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419100" y="5143500"/>
            <a:ext cx="7353300" cy="647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    传统铁路人工巡查模式依赖大量人力，不仅成本高昂、效率低下，还存在隐患识别不精准、突发状况响应滞后等问题，难以适配现代化铁路的高安全、高效率运维需求。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8216900" y="1028700"/>
            <a:ext cx="3556000" cy="1155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运维现状：人工模式的困境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    铁路线路漫长且多穿行于复杂地貌，人工巡查不仅面临人力资源紧张、成本居高不下的问题，更因巡检频次有限、人为判断偏差等因素，成为制约铁路安全运营的关键短板。</a:t>
            </a:r>
            <a:endParaRPr lang="en-US" sz="12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8216900" y="5981700"/>
            <a:ext cx="3556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    这些痛点直接影响铁路运维的安全性与经济性，推动巡检模式向智能化、自动化升级已成为行业发展的必然选择。</a:t>
            </a:r>
            <a:endParaRPr lang="en-US" sz="1100"/>
          </a:p>
        </p:txBody>
      </p:sp>
      <p:sp>
        <p:nvSpPr>
          <p:cNvPr id="8" name="AutoShape 8"/>
          <p:cNvSpPr/>
          <p:nvPr>
            <p:custDataLst>
              <p:tags r:id="rId2"/>
            </p:custDataLst>
          </p:nvPr>
        </p:nvSpPr>
        <p:spPr>
          <a:xfrm>
            <a:off x="8047355" y="2578100"/>
            <a:ext cx="1909445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3"/>
            </p:custDataLst>
          </p:nvPr>
        </p:nvSpPr>
        <p:spPr>
          <a:xfrm>
            <a:off x="10033000" y="2578100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>
            <p:custDataLst>
              <p:tags r:id="rId4"/>
            </p:custDataLst>
          </p:nvPr>
        </p:nvSpPr>
        <p:spPr>
          <a:xfrm>
            <a:off x="10033000" y="3543300"/>
            <a:ext cx="1739900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5"/>
            </p:custDataLst>
          </p:nvPr>
        </p:nvSpPr>
        <p:spPr>
          <a:xfrm>
            <a:off x="8407400" y="2717800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人工投入大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需大量人力轮班</a:t>
            </a:r>
            <a:r>
              <a:rPr lang="zh-CN" alt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巡查</a:t>
            </a: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，人力成本高企，资源调配压力大。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>
            <p:custDataLst>
              <p:tags r:id="rId6"/>
            </p:custDataLst>
          </p:nvPr>
        </p:nvSpPr>
        <p:spPr>
          <a:xfrm>
            <a:off x="10308590" y="2717800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巡查效率低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巡检速度慢、覆盖范围有限，难以实现高频次全域巡检。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7"/>
            </p:custDataLst>
          </p:nvPr>
        </p:nvSpPr>
        <p:spPr>
          <a:xfrm>
            <a:off x="8047355" y="3543300"/>
            <a:ext cx="1909445" cy="901700"/>
          </a:xfrm>
          <a:prstGeom prst="roundRect">
            <a:avLst>
              <a:gd name="adj" fmla="val 7042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>
            <p:custDataLst>
              <p:tags r:id="rId8"/>
            </p:custDataLst>
          </p:nvPr>
        </p:nvSpPr>
        <p:spPr>
          <a:xfrm>
            <a:off x="8407400" y="3683000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识别精度差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易受环境与主观因素干扰，微小隐患与隐蔽病害易漏判。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9"/>
            </p:custDataLst>
          </p:nvPr>
        </p:nvSpPr>
        <p:spPr>
          <a:xfrm>
            <a:off x="10350500" y="3683000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安全风险高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人员需深入危险区域作业，突发状况难以及时响应处置。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406400" y="254000"/>
            <a:ext cx="762000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项目背景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130300" y="254000"/>
            <a:ext cx="762000" cy="266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铁路</a:t>
            </a:r>
            <a:r>
              <a:rPr lang="zh-CN" alt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巡查</a:t>
            </a:r>
            <a:endParaRPr lang="zh-CN" alt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112649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痛点分析</a:t>
            </a:r>
            <a:endParaRPr lang="en-US" sz="1100"/>
          </a:p>
        </p:txBody>
      </p:sp>
      <p:cxnSp>
        <p:nvCxnSpPr>
          <p:cNvPr id="19" name="Connector 19"/>
          <p:cNvCxnSpPr/>
          <p:nvPr/>
        </p:nvCxnSpPr>
        <p:spPr>
          <a:xfrm flipH="1">
            <a:off x="1028930" y="350437"/>
            <a:ext cx="3810" cy="132715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AutoShape 13"/>
          <p:cNvSpPr/>
          <p:nvPr>
            <p:custDataLst>
              <p:tags r:id="rId10"/>
            </p:custDataLst>
          </p:nvPr>
        </p:nvSpPr>
        <p:spPr>
          <a:xfrm>
            <a:off x="8047355" y="4584700"/>
            <a:ext cx="1909445" cy="901700"/>
          </a:xfrm>
          <a:prstGeom prst="roundRect">
            <a:avLst>
              <a:gd name="adj" fmla="val 11760"/>
            </a:avLst>
          </a:prstGeom>
          <a:solidFill>
            <a:srgbClr val="8A8D98">
              <a:alpha val="31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p>
            <a:pPr marL="0" indent="0" algn="l">
              <a:lnSpc>
                <a:spcPct val="125000"/>
              </a:lnSpc>
              <a:defRPr/>
            </a:pPr>
            <a:endParaRPr sz="1000"/>
          </a:p>
        </p:txBody>
      </p:sp>
      <p:sp>
        <p:nvSpPr>
          <p:cNvPr id="21" name="AutoShape 14"/>
          <p:cNvSpPr/>
          <p:nvPr>
            <p:custDataLst>
              <p:tags r:id="rId11"/>
            </p:custDataLst>
          </p:nvPr>
        </p:nvSpPr>
        <p:spPr>
          <a:xfrm>
            <a:off x="8407400" y="4699000"/>
            <a:ext cx="13716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p>
            <a:pPr marL="0" indent="0" algn="l">
              <a:lnSpc>
                <a:spcPct val="125000"/>
              </a:lnSpc>
            </a:pPr>
            <a:r>
              <a:rPr lang="zh-CN" altLang="en-US" sz="1000" b="1" i="0" u="none" strike="noStrike">
                <a:solidFill>
                  <a:srgbClr val="FFFFFF"/>
                </a:solidFill>
                <a:latin typeface="Noto Sans SC" panose="020B0200000000000000" charset="-122"/>
                <a:ea typeface="宋体" panose="02010600030101010101" pitchFamily="2" charset="-122"/>
                <a:cs typeface="Noto Sans SC" panose="020B0200000000000000" charset="-122"/>
                <a:sym typeface="Noto Sans SC" panose="020B0200000000000000" charset="-122"/>
              </a:rPr>
              <a:t>应急响应慢</a:t>
            </a:r>
            <a:endParaRPr lang="zh-CN" altLang="en-US" sz="1000" b="1" i="0" u="none" strike="noStrike">
              <a:solidFill>
                <a:srgbClr val="FFFFFF"/>
              </a:solidFill>
              <a:latin typeface="Noto Sans SC" panose="020B0200000000000000" charset="-122"/>
              <a:ea typeface="宋体" panose="02010600030101010101" pitchFamily="2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25000"/>
              </a:lnSpc>
            </a:pPr>
            <a:r>
              <a:rPr lang="zh-CN" alt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偏远区域发生灾害，难以精准了解灾情，影响应急救援效率</a:t>
            </a: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0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2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17205" y="2692400"/>
            <a:ext cx="254000" cy="254000"/>
          </a:xfrm>
          <a:prstGeom prst="rect">
            <a:avLst/>
          </a:prstGeom>
        </p:spPr>
      </p:pic>
      <p:pic>
        <p:nvPicPr>
          <p:cNvPr id="23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033000" y="2709545"/>
            <a:ext cx="254000" cy="254000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117205" y="3638550"/>
            <a:ext cx="254000" cy="254000"/>
          </a:xfrm>
          <a:prstGeom prst="rect">
            <a:avLst/>
          </a:prstGeom>
        </p:spPr>
      </p:pic>
      <p:pic>
        <p:nvPicPr>
          <p:cNvPr id="31" name="Picture 3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033000" y="3638550"/>
            <a:ext cx="254000" cy="254000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117205" y="4635500"/>
            <a:ext cx="254000" cy="25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137400" y="0"/>
            <a:ext cx="50546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-114300" y="0"/>
            <a:ext cx="12306300" cy="68580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0000">
                  <a:alpha val="100000"/>
                </a:srgbClr>
              </a:gs>
              <a:gs pos="61000">
                <a:srgbClr val="171717">
                  <a:alpha val="100000"/>
                </a:srgbClr>
              </a:gs>
              <a:gs pos="79000">
                <a:srgbClr val="070707">
                  <a:alpha val="0"/>
                </a:srgbClr>
              </a:gs>
              <a:gs pos="91000">
                <a:srgbClr val="030303">
                  <a:alpha val="0"/>
                </a:srgbClr>
              </a:gs>
              <a:gs pos="100000">
                <a:srgbClr val="000000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4064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智能巡查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130300" y="330200"/>
            <a:ext cx="1016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无人机方案</a:t>
            </a:r>
            <a:endParaRPr lang="en-US" sz="1100"/>
          </a:p>
        </p:txBody>
      </p:sp>
      <p:cxnSp>
        <p:nvCxnSpPr>
          <p:cNvPr id="6" name="Connector 6"/>
          <p:cNvCxnSpPr/>
          <p:nvPr>
            <p:custDataLst>
              <p:tags r:id="rId2"/>
            </p:custDataLst>
          </p:nvPr>
        </p:nvCxnSpPr>
        <p:spPr>
          <a:xfrm rot="-5937">
            <a:off x="406405" y="2254250"/>
            <a:ext cx="73533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Connector 7"/>
          <p:cNvCxnSpPr/>
          <p:nvPr>
            <p:custDataLst>
              <p:tags r:id="rId3"/>
            </p:custDataLst>
          </p:nvPr>
        </p:nvCxnSpPr>
        <p:spPr>
          <a:xfrm rot="-5937">
            <a:off x="406405" y="3168650"/>
            <a:ext cx="73533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Connector 8"/>
          <p:cNvCxnSpPr/>
          <p:nvPr>
            <p:custDataLst>
              <p:tags r:id="rId4"/>
            </p:custDataLst>
          </p:nvPr>
        </p:nvCxnSpPr>
        <p:spPr>
          <a:xfrm rot="-5937">
            <a:off x="406405" y="4070350"/>
            <a:ext cx="73533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FF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>
            <p:custDataLst>
              <p:tags r:id="rId5"/>
            </p:custDataLst>
          </p:nvPr>
        </p:nvSpPr>
        <p:spPr>
          <a:xfrm>
            <a:off x="406400" y="1371600"/>
            <a:ext cx="2133600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FFFFFF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3-5倍</a:t>
            </a:r>
            <a:endParaRPr lang="en-US" sz="1100"/>
          </a:p>
        </p:txBody>
      </p:sp>
      <p:sp>
        <p:nvSpPr>
          <p:cNvPr id="10" name="AutoShape 10"/>
          <p:cNvSpPr/>
          <p:nvPr>
            <p:custDataLst>
              <p:tags r:id="rId6"/>
            </p:custDataLst>
          </p:nvPr>
        </p:nvSpPr>
        <p:spPr>
          <a:xfrm>
            <a:off x="406400" y="2273300"/>
            <a:ext cx="2676525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FFFFFF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70</a:t>
            </a:r>
            <a:r>
              <a:rPr lang="en-US" sz="4000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%</a:t>
            </a:r>
            <a:endParaRPr lang="en-US" sz="40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11" name="AutoShape 11"/>
          <p:cNvSpPr/>
          <p:nvPr>
            <p:custDataLst>
              <p:tags r:id="rId7"/>
            </p:custDataLst>
          </p:nvPr>
        </p:nvSpPr>
        <p:spPr>
          <a:xfrm>
            <a:off x="406400" y="3187700"/>
            <a:ext cx="2133600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FFFFFF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90</a:t>
            </a:r>
            <a:r>
              <a:rPr lang="en-US" sz="4000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%</a:t>
            </a:r>
            <a:endParaRPr lang="en-US" sz="4000"/>
          </a:p>
        </p:txBody>
      </p:sp>
      <p:sp>
        <p:nvSpPr>
          <p:cNvPr id="12" name="AutoShape 12"/>
          <p:cNvSpPr/>
          <p:nvPr>
            <p:custDataLst>
              <p:tags r:id="rId8"/>
            </p:custDataLst>
          </p:nvPr>
        </p:nvSpPr>
        <p:spPr>
          <a:xfrm>
            <a:off x="2971800" y="1828800"/>
            <a:ext cx="165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巡查效率提升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9"/>
            </p:custDataLst>
          </p:nvPr>
        </p:nvSpPr>
        <p:spPr>
          <a:xfrm>
            <a:off x="5054600" y="1625600"/>
            <a:ext cx="241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无人机自主巡航突破地理限制，结合AI实时识别，替代人工低效巡检，实现全域快速覆盖与扫描。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10"/>
            </p:custDataLst>
          </p:nvPr>
        </p:nvSpPr>
        <p:spPr>
          <a:xfrm>
            <a:off x="2971800" y="2730500"/>
            <a:ext cx="165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人工投入减少</a:t>
            </a:r>
            <a:endParaRPr lang="en-US" sz="1100"/>
          </a:p>
        </p:txBody>
      </p:sp>
      <p:sp>
        <p:nvSpPr>
          <p:cNvPr id="15" name="AutoShape 15"/>
          <p:cNvSpPr/>
          <p:nvPr>
            <p:custDataLst>
              <p:tags r:id="rId11"/>
            </p:custDataLst>
          </p:nvPr>
        </p:nvSpPr>
        <p:spPr>
          <a:xfrm>
            <a:off x="2971800" y="3657600"/>
            <a:ext cx="165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隐患处置提速</a:t>
            </a:r>
            <a:endParaRPr lang="en-US" sz="1100"/>
          </a:p>
        </p:txBody>
      </p:sp>
      <p:sp>
        <p:nvSpPr>
          <p:cNvPr id="16" name="AutoShape 16"/>
          <p:cNvSpPr/>
          <p:nvPr>
            <p:custDataLst>
              <p:tags r:id="rId12"/>
            </p:custDataLst>
          </p:nvPr>
        </p:nvSpPr>
        <p:spPr>
          <a:xfrm>
            <a:off x="5054600" y="2527300"/>
            <a:ext cx="241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大幅缩减人力成本与时间投入，规避人工攀爬等高危作业风险，释放人力资源聚焦核心管理工作。</a:t>
            </a:r>
            <a:endParaRPr lang="en-US" sz="1100"/>
          </a:p>
        </p:txBody>
      </p:sp>
      <p:sp>
        <p:nvSpPr>
          <p:cNvPr id="17" name="AutoShape 17"/>
          <p:cNvSpPr/>
          <p:nvPr>
            <p:custDataLst>
              <p:tags r:id="rId13"/>
            </p:custDataLst>
          </p:nvPr>
        </p:nvSpPr>
        <p:spPr>
          <a:xfrm>
            <a:off x="5054600" y="3429000"/>
            <a:ext cx="241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AI智能识别并即时上报隐患，打破传统巡检的信息滞后壁垒，实现从发现到处置的极速响应。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406400" y="6083300"/>
            <a:ext cx="609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无人机智能巡查方案以技术创新重塑巡检流程，通过可量化的效率、成本与时效优势，为安全运维与管理决策提供坚实支撑，开启行业智慧巡检的全新篇章。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06400" y="5168900"/>
            <a:ext cx="7035800" cy="876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5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智能巡查带来的革命性提升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12649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核心价值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Connector 5"/>
          <p:cNvCxnSpPr/>
          <p:nvPr/>
        </p:nvCxnSpPr>
        <p:spPr>
          <a:xfrm rot="-13171">
            <a:off x="8462022" y="1339850"/>
            <a:ext cx="3314700" cy="12700"/>
          </a:xfrm>
          <a:prstGeom prst="straightConnector1">
            <a:avLst/>
          </a:prstGeom>
          <a:solidFill>
            <a:srgbClr val="DEE0E3">
              <a:alpha val="50000"/>
            </a:srgbClr>
          </a:solidFill>
          <a:ln w="12700" cap="flat" cmpd="sng">
            <a:solidFill>
              <a:srgbClr val="2B2F36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AutoShape 6"/>
          <p:cNvSpPr/>
          <p:nvPr/>
        </p:nvSpPr>
        <p:spPr>
          <a:xfrm>
            <a:off x="8474710" y="990600"/>
            <a:ext cx="317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国家政策战略指引</a:t>
            </a:r>
            <a:endParaRPr lang="en-US" sz="1400" b="0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5" name="AutoShape 7"/>
          <p:cNvSpPr/>
          <p:nvPr/>
        </p:nvSpPr>
        <p:spPr>
          <a:xfrm>
            <a:off x="8474710" y="1485900"/>
            <a:ext cx="328993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p>
            <a:pPr marL="0" indent="0" algn="l">
              <a:lnSpc>
                <a:spcPct val="108000"/>
              </a:lnSpc>
              <a:defRPr/>
            </a:pPr>
            <a:r>
              <a:rPr lang="en-US" sz="1000" b="0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《关于推进铁路智能运维体系建设的指导意见》明确要求，大力推广无人机、机器人等智能装备在铁路运维全场景的规模化应用。</a:t>
            </a:r>
            <a:endParaRPr lang="en-US" sz="1000" b="0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6" name="AutoShape 8"/>
          <p:cNvSpPr/>
          <p:nvPr/>
        </p:nvSpPr>
        <p:spPr>
          <a:xfrm>
            <a:off x="9630410" y="2032000"/>
            <a:ext cx="2133600" cy="838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p>
            <a:pPr marL="0" indent="0" algn="r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chemeClr val="bg1"/>
                </a:solidFill>
                <a:latin typeface="ChillDuanSans WideSemiBold"/>
                <a:ea typeface="ChillDuanSans WideSemiBold"/>
                <a:cs typeface="ChillDuanSans WideSemiBold"/>
                <a:sym typeface="ChillDuanSans WideSemiBold"/>
              </a:rPr>
              <a:t>政策</a:t>
            </a:r>
            <a:endParaRPr lang="en-US" sz="4400" b="1" i="0" u="none" strike="noStrike">
              <a:solidFill>
                <a:schemeClr val="bg1"/>
              </a:solidFill>
              <a:latin typeface="ChillDuanSans WideSemiBold"/>
              <a:ea typeface="ChillDuanSans WideSemiBold"/>
              <a:cs typeface="ChillDuanSans WideSemiBold"/>
              <a:sym typeface="ChillDuanSans WideSemiBold"/>
            </a:endParaRPr>
          </a:p>
        </p:txBody>
      </p:sp>
      <p:sp>
        <p:nvSpPr>
          <p:cNvPr id="27" name="AutoShape 9"/>
          <p:cNvSpPr/>
          <p:nvPr/>
        </p:nvSpPr>
        <p:spPr>
          <a:xfrm>
            <a:off x="10621010" y="2806700"/>
            <a:ext cx="10287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p>
            <a:pPr marL="0" indent="0" algn="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chemeClr val="bg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行业发展风向标</a:t>
            </a:r>
            <a:endParaRPr lang="en-US" sz="1000" b="0" i="0" u="none" strike="noStrike">
              <a:solidFill>
                <a:schemeClr val="bg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3700" y="647700"/>
            <a:ext cx="700786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核心应用场景1：工务巡查</a:t>
            </a:r>
            <a:endParaRPr lang="en-US" sz="3600"/>
          </a:p>
        </p:txBody>
      </p:sp>
      <p:sp>
        <p:nvSpPr>
          <p:cNvPr id="3" name="AutoShape 3"/>
          <p:cNvSpPr/>
          <p:nvPr/>
        </p:nvSpPr>
        <p:spPr>
          <a:xfrm>
            <a:off x="406400" y="317500"/>
            <a:ext cx="5715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智慧工务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AutoShape 5"/>
          <p:cNvSpPr/>
          <p:nvPr/>
        </p:nvSpPr>
        <p:spPr>
          <a:xfrm>
            <a:off x="11303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无人机巡检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1264900" y="330200"/>
            <a:ext cx="5715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场景应用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31800" y="18796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外部风险防控：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31800" y="23241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线路设施排查：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1800" y="27813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路基边坡监测：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1800" y="32131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安防隐患治理：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1800" y="36322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施工规范监管：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31800" y="40640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 防洪点精密监测：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31800" y="4876800"/>
            <a:ext cx="190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07 应急灾情摸排：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2336800" y="18923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违法开挖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3784600" y="18923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深基坑隐患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5232400" y="18923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违规堆土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680200" y="18923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烟火</a:t>
            </a: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风险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2336800" y="2336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危树侵限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3784600" y="2336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异物漂浮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5232400" y="2336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广告牌隐患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680200" y="2336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彩钢板清理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2336800" y="27940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滑坡预警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3784600" y="27940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裂缝识别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5232400" y="27940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水毁核查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680200" y="27940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沟渠疏通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2336800" y="3225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声</a:t>
            </a: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屏障破损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3784600" y="3225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围墙隐患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5232400" y="3225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人员入侵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680200" y="3225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动物防控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2336800" y="36449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安全帽佩戴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3784600" y="36449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反光衣检查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5232400" y="36449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现场规范</a:t>
            </a: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6680200" y="36449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施工合规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2336800" y="40767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激光雷达</a:t>
            </a: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3784600" y="40767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点云建模</a:t>
            </a: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5232400" y="40767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厘</a:t>
            </a: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米级形变</a:t>
            </a: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6680200" y="40767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自动对比</a:t>
            </a:r>
            <a:endParaRPr lang="en-US" sz="1100"/>
          </a:p>
        </p:txBody>
      </p:sp>
      <p:sp>
        <p:nvSpPr>
          <p:cNvPr id="38" name="AutoShape 38"/>
          <p:cNvSpPr/>
          <p:nvPr/>
        </p:nvSpPr>
        <p:spPr>
          <a:xfrm>
            <a:off x="2336800" y="4495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多灾种应对</a:t>
            </a: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3784600" y="44958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全天候监测</a:t>
            </a: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2298700" y="48895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灾后扫描</a:t>
            </a: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3759200" y="48895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损失评估</a:t>
            </a:r>
            <a:endParaRPr lang="en-US" sz="1100"/>
          </a:p>
        </p:txBody>
      </p:sp>
      <p:sp>
        <p:nvSpPr>
          <p:cNvPr id="42" name="AutoShape 42"/>
          <p:cNvSpPr/>
          <p:nvPr/>
        </p:nvSpPr>
        <p:spPr>
          <a:xfrm>
            <a:off x="5207000" y="48895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全域摸排</a:t>
            </a: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654800" y="4889500"/>
            <a:ext cx="1270000" cy="254000"/>
          </a:xfrm>
          <a:prstGeom prst="roundRect">
            <a:avLst/>
          </a:prstGeom>
          <a:solidFill>
            <a:srgbClr val="ECECE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快速响应</a:t>
            </a: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431800" y="5664200"/>
            <a:ext cx="5003800" cy="965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务巡查是保障铁路线路安全稳定运行的核心环节，无人机巡检凭借高空视角与灵活作业能力，实现了全天候、全覆盖的隐患排查。它弥补了人工巡查在复杂地形下视野受限、效率偏低的短板，可对线路周边的复杂环境、隐蔽区域进行无死角监测，从源头上防范线路安全风险，提升铁路线路安全管控的智能化与精细化水平。</a:t>
            </a: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5994400" y="5664200"/>
            <a:ext cx="5842000" cy="965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依托高精度传感器与AI智能识别技术，无人机可对微小形变、隐蔽隐患进行精准捕捉与智能分析。结合激光雷达三维建模技术，能够实现山体位移的</a:t>
            </a:r>
            <a:r>
              <a:rPr lang="zh-CN" alt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厘</a:t>
            </a:r>
            <a:r>
              <a:rPr lang="en-US" sz="10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米级实时监测，提前预警地质灾害风险。在汛期、地震、洪水等突发灾害后，可快速完成线路全域扫描与灾情评估，为抢险救灾、线路恢复提供实时、准确的数据支撑，最大限度缩短应急处置时间，筑牢铁路运输安全防线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3700" y="647700"/>
            <a:ext cx="5620385" cy="39814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典型</a:t>
            </a:r>
            <a:r>
              <a:rPr lang="en-US" sz="20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应用场景：</a:t>
            </a:r>
            <a:r>
              <a:rPr lang="zh-CN" altLang="en-US" sz="20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防洪点精密监测</a:t>
            </a:r>
            <a:endParaRPr lang="zh-CN" altLang="en-US" sz="2000" b="1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406400" y="317500"/>
            <a:ext cx="5715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智慧工务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AutoShape 5"/>
          <p:cNvSpPr/>
          <p:nvPr/>
        </p:nvSpPr>
        <p:spPr>
          <a:xfrm>
            <a:off x="11303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无人机巡检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1264900" y="330200"/>
            <a:ext cx="5715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场景应用</a:t>
            </a:r>
            <a:endParaRPr lang="en-US" sz="1100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1545" y="1185545"/>
            <a:ext cx="4929505" cy="2447925"/>
          </a:xfrm>
          <a:prstGeom prst="rect">
            <a:avLst/>
          </a:prstGeom>
          <a:effectLst>
            <a:softEdge rad="0"/>
          </a:effectLst>
        </p:spPr>
      </p:pic>
      <p:sp>
        <p:nvSpPr>
          <p:cNvPr id="47" name="文本框 46"/>
          <p:cNvSpPr txBox="1"/>
          <p:nvPr/>
        </p:nvSpPr>
        <p:spPr>
          <a:xfrm>
            <a:off x="8464550" y="2051685"/>
            <a:ext cx="219011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（影像三维模型图）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00" y="3769995"/>
            <a:ext cx="5250815" cy="2447925"/>
          </a:xfrm>
          <a:prstGeom prst="rect">
            <a:avLst/>
          </a:prstGeom>
          <a:effectLst>
            <a:softEdge rad="0"/>
          </a:effectLst>
        </p:spPr>
      </p:pic>
      <p:sp>
        <p:nvSpPr>
          <p:cNvPr id="49" name="文本框 48"/>
          <p:cNvSpPr txBox="1"/>
          <p:nvPr/>
        </p:nvSpPr>
        <p:spPr>
          <a:xfrm>
            <a:off x="1985645" y="6319520"/>
            <a:ext cx="267525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（彩色点云三维模型图）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630" y="3769995"/>
            <a:ext cx="5255260" cy="2447925"/>
          </a:xfrm>
          <a:prstGeom prst="rect">
            <a:avLst/>
          </a:prstGeom>
          <a:effectLst>
            <a:softEdge rad="0"/>
          </a:effectLst>
        </p:spPr>
      </p:pic>
      <p:sp>
        <p:nvSpPr>
          <p:cNvPr id="51" name="文本框 50"/>
          <p:cNvSpPr txBox="1"/>
          <p:nvPr/>
        </p:nvSpPr>
        <p:spPr>
          <a:xfrm>
            <a:off x="8041640" y="6319520"/>
            <a:ext cx="204724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（数字高程三维模型）</a:t>
            </a:r>
            <a:endParaRPr lang="zh-CN" altLang="en-US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64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智慧运维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AutoShape 4"/>
          <p:cNvSpPr/>
          <p:nvPr/>
        </p:nvSpPr>
        <p:spPr>
          <a:xfrm>
            <a:off x="11303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无人机巡检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11760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场景</a:t>
            </a:r>
            <a:r>
              <a:rPr lang="zh-CN" altLang="en-US" sz="1000"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</a:t>
            </a:r>
            <a:endParaRPr lang="zh-CN" altLang="en-US" sz="1000" b="0" i="0" u="none" strike="noStrike">
              <a:solidFill>
                <a:srgbClr val="0000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94945" y="648335"/>
            <a:ext cx="1130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核心应用场景2：供电</a:t>
            </a:r>
            <a:r>
              <a:rPr lang="zh-CN" altLang="en-US" sz="3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保障</a:t>
            </a:r>
            <a:endParaRPr lang="zh-CN" altLang="en-US" sz="3600" b="1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3464560" y="1706245"/>
            <a:ext cx="1727200" cy="330200"/>
          </a:xfrm>
          <a:prstGeom prst="roundRect">
            <a:avLst/>
          </a:prstGeom>
          <a:solidFill>
            <a:srgbClr val="EF4444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⚡ 接触网异物（高危）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8150225" y="1706245"/>
            <a:ext cx="1727200" cy="330200"/>
          </a:xfrm>
          <a:prstGeom prst="roundRect">
            <a:avLst/>
          </a:prstGeom>
          <a:solidFill>
            <a:srgbClr val="EF4444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🔥 接头严重发热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2710180" y="4297045"/>
            <a:ext cx="1727200" cy="330200"/>
          </a:xfrm>
          <a:prstGeom prst="roundRect">
            <a:avLst/>
          </a:prstGeom>
          <a:solidFill>
            <a:srgbClr val="F59E0B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D9770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🔩 螺栓缺失松动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477510" y="4297045"/>
            <a:ext cx="1727200" cy="330200"/>
          </a:xfrm>
          <a:prstGeom prst="roundRect">
            <a:avLst/>
          </a:prstGeom>
          <a:solidFill>
            <a:srgbClr val="F59E0B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D9770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🌳 树木侵限隐患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964295" y="4297045"/>
            <a:ext cx="1727200" cy="330200"/>
          </a:xfrm>
          <a:prstGeom prst="roundRect">
            <a:avLst/>
          </a:prstGeom>
          <a:solidFill>
            <a:srgbClr val="F59E0B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D9770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🐦 杆塔筑巢隐患</a:t>
            </a:r>
            <a:endParaRPr lang="en-US" sz="1100"/>
          </a:p>
        </p:txBody>
      </p:sp>
      <p:pic>
        <p:nvPicPr>
          <p:cNvPr id="26" name="图片 25" descr="接触网高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0835" y="2107565"/>
            <a:ext cx="4095115" cy="2065020"/>
          </a:xfrm>
          <a:prstGeom prst="rect">
            <a:avLst/>
          </a:prstGeom>
        </p:spPr>
      </p:pic>
      <p:pic>
        <p:nvPicPr>
          <p:cNvPr id="27" name="图片 26" descr="薄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600" y="2130425"/>
            <a:ext cx="3835400" cy="2043430"/>
          </a:xfrm>
          <a:prstGeom prst="rect">
            <a:avLst/>
          </a:prstGeom>
        </p:spPr>
      </p:pic>
      <p:pic>
        <p:nvPicPr>
          <p:cNvPr id="28" name="图片 27" descr="螺栓缺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0" y="4751705"/>
            <a:ext cx="2604135" cy="1944370"/>
          </a:xfrm>
          <a:prstGeom prst="rect">
            <a:avLst/>
          </a:prstGeom>
        </p:spPr>
      </p:pic>
      <p:pic>
        <p:nvPicPr>
          <p:cNvPr id="29" name="图片 28" descr="树木侵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005" y="4750435"/>
            <a:ext cx="2693035" cy="1944370"/>
          </a:xfrm>
          <a:prstGeom prst="rect">
            <a:avLst/>
          </a:prstGeom>
        </p:spPr>
      </p:pic>
      <p:pic>
        <p:nvPicPr>
          <p:cNvPr id="30" name="图片 29" descr="鸟巢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8015" y="4751705"/>
            <a:ext cx="2920365" cy="1944370"/>
          </a:xfrm>
          <a:prstGeom prst="rect">
            <a:avLst/>
          </a:prstGeom>
        </p:spPr>
      </p:pic>
      <p:sp>
        <p:nvSpPr>
          <p:cNvPr id="31" name="AutoShape 24"/>
          <p:cNvSpPr/>
          <p:nvPr/>
        </p:nvSpPr>
        <p:spPr>
          <a:xfrm>
            <a:off x="323850" y="2399665"/>
            <a:ext cx="1410335" cy="357695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针对供电系统，无人机可突破地理限制实现全天候巡检，精准捕捉接触网异物、</a:t>
            </a:r>
            <a:r>
              <a:rPr lang="zh-CN" alt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电缆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发热等人工难以发现的隐患，将传统“人巡”的被动排查转变为主动预防，显著降低线路运行风险与巡检成本。</a:t>
            </a:r>
            <a:endParaRPr lang="en-US" sz="1100"/>
          </a:p>
        </p:txBody>
      </p:sp>
      <p:sp>
        <p:nvSpPr>
          <p:cNvPr id="32" name="AutoShape 13"/>
          <p:cNvSpPr/>
          <p:nvPr/>
        </p:nvSpPr>
        <p:spPr>
          <a:xfrm>
            <a:off x="323850" y="1752600"/>
            <a:ext cx="177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p>
            <a:pPr marL="0" indent="0" algn="l">
              <a:lnSpc>
                <a:spcPct val="125000"/>
              </a:lnSpc>
              <a:defRPr/>
            </a:pPr>
            <a:r>
              <a:rPr lang="zh-CN" alt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供电保障</a:t>
            </a: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064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智慧运维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5019588">
            <a:off x="971550" y="419452"/>
            <a:ext cx="1143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C5C7C8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AutoShape 4"/>
          <p:cNvSpPr/>
          <p:nvPr/>
        </p:nvSpPr>
        <p:spPr>
          <a:xfrm>
            <a:off x="1130300" y="3175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无人机巡检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1176000" y="330200"/>
            <a:ext cx="762000" cy="19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10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场景</a:t>
            </a:r>
            <a:r>
              <a:rPr lang="en-US" sz="1000"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应用</a:t>
            </a:r>
            <a:endParaRPr lang="zh-CN" altLang="en-US" sz="1000" b="0" i="0" u="none" strike="noStrike">
              <a:solidFill>
                <a:srgbClr val="00000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393700" y="647700"/>
            <a:ext cx="1130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核心应用场景3：电务</a:t>
            </a:r>
            <a:r>
              <a:rPr lang="zh-CN" altLang="en-US" sz="3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巡检</a:t>
            </a:r>
            <a:endParaRPr lang="zh-CN" altLang="en-US" sz="3600" b="1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2959100" y="1628775"/>
            <a:ext cx="1727200" cy="330200"/>
          </a:xfrm>
          <a:prstGeom prst="roundRect">
            <a:avLst/>
          </a:prstGeom>
          <a:solidFill>
            <a:srgbClr val="3B82F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🚦 信号机破损倾斜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007350" y="1628775"/>
            <a:ext cx="1727200" cy="330200"/>
          </a:xfrm>
          <a:prstGeom prst="roundRect">
            <a:avLst/>
          </a:prstGeom>
          <a:solidFill>
            <a:srgbClr val="3B82F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📡 电缆槽盖板缺失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2959100" y="4276090"/>
            <a:ext cx="1727200" cy="330200"/>
          </a:xfrm>
          <a:prstGeom prst="roundRect">
            <a:avLst/>
          </a:prstGeom>
          <a:solidFill>
            <a:srgbClr val="3B82F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📶 线缆悬挂异物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007350" y="4276090"/>
            <a:ext cx="1727200" cy="330200"/>
          </a:xfrm>
          <a:prstGeom prst="roundRect">
            <a:avLst/>
          </a:prstGeom>
          <a:solidFill>
            <a:srgbClr val="3B82F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🌡️ 杆上设备发热</a:t>
            </a:r>
            <a:endParaRPr lang="en-US" sz="1100"/>
          </a:p>
        </p:txBody>
      </p:sp>
      <p:pic>
        <p:nvPicPr>
          <p:cNvPr id="26" name="图片 25" descr="信号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6800" y="2000250"/>
            <a:ext cx="3257550" cy="2171700"/>
          </a:xfrm>
          <a:prstGeom prst="rect">
            <a:avLst/>
          </a:prstGeom>
        </p:spPr>
      </p:pic>
      <p:pic>
        <p:nvPicPr>
          <p:cNvPr id="27" name="图片 26" descr="沟盖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50" y="2000250"/>
            <a:ext cx="3275965" cy="2184400"/>
          </a:xfrm>
          <a:prstGeom prst="rect">
            <a:avLst/>
          </a:prstGeom>
        </p:spPr>
      </p:pic>
      <p:pic>
        <p:nvPicPr>
          <p:cNvPr id="28" name="图片 27" descr="通信电缆异物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800" y="4606290"/>
            <a:ext cx="3276600" cy="2185035"/>
          </a:xfrm>
          <a:prstGeom prst="rect">
            <a:avLst/>
          </a:prstGeom>
        </p:spPr>
      </p:pic>
      <p:pic>
        <p:nvPicPr>
          <p:cNvPr id="29" name="图片 28" descr="杆上设备发热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2650" y="4540250"/>
            <a:ext cx="3282315" cy="2188845"/>
          </a:xfrm>
          <a:prstGeom prst="rect">
            <a:avLst/>
          </a:prstGeom>
        </p:spPr>
      </p:pic>
      <p:sp>
        <p:nvSpPr>
          <p:cNvPr id="31" name="AutoShape 13"/>
          <p:cNvSpPr/>
          <p:nvPr/>
        </p:nvSpPr>
        <p:spPr>
          <a:xfrm>
            <a:off x="482600" y="1752600"/>
            <a:ext cx="177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电务巡检：</a:t>
            </a:r>
            <a:endParaRPr lang="en-US" sz="1100"/>
          </a:p>
        </p:txBody>
      </p:sp>
      <p:sp>
        <p:nvSpPr>
          <p:cNvPr id="32" name="AutoShape 24"/>
          <p:cNvSpPr/>
          <p:nvPr/>
        </p:nvSpPr>
        <p:spPr>
          <a:xfrm>
            <a:off x="481965" y="2399665"/>
            <a:ext cx="1410335" cy="357695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p>
            <a:pPr marL="0"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针对</a:t>
            </a:r>
            <a:r>
              <a:rPr lang="zh-CN" alt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电务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系统，无人机可突破地理限制实现全天候巡检，精准捕捉</a:t>
            </a:r>
            <a:r>
              <a:rPr lang="zh-CN" alt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通信电缆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异物、设备发热等人工难以发现的隐患，将传统“人巡”的被动排查转变为主动预防，显著降低线路运行风险与巡检成本。</a:t>
            </a: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ags/tag10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ags/tag11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12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13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14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15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16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17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18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19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2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ags/tag20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21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22.xml><?xml version="1.0" encoding="utf-8"?>
<p:tagLst xmlns:p="http://schemas.openxmlformats.org/presentationml/2006/main">
  <p:tag name="KSO_WM_DIAGRAM_VIRTUALLY_FRAME" val="{&quot;height&quot;:213.99996645969492,&quot;left&quot;:31.999961922181956,&quot;top&quot;:108,&quot;width&quot;:579.0008635572109}"/>
</p:tagLst>
</file>

<file path=ppt/tags/tag23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24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25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26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27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28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29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ags/tag30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1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2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3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4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5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6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7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8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39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4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ags/tag40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41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42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43.xml><?xml version="1.0" encoding="utf-8"?>
<p:tagLst xmlns:p="http://schemas.openxmlformats.org/presentationml/2006/main">
  <p:tag name="KSO_WM_DIAGRAM_VIRTUALLY_FRAME" val="{&quot;height&quot;:247.2,&quot;left&quot;:35,&quot;top&quot;:264.8,&quot;width&quot;:892.0005980862458}"/>
</p:tagLst>
</file>

<file path=ppt/tags/tag44.xml><?xml version="1.0" encoding="utf-8"?>
<p:tagLst xmlns:p="http://schemas.openxmlformats.org/presentationml/2006/main">
  <p:tag name="KSO_WM_DIAGRAM_VIRTUALLY_FRAME" val="{&quot;height&quot;:147,&quot;left&quot;:663.75,&quot;top&quot;:200.65,&quot;width&quot;:295}"/>
</p:tagLst>
</file>

<file path=ppt/tags/tag45.xml><?xml version="1.0" encoding="utf-8"?>
<p:tagLst xmlns:p="http://schemas.openxmlformats.org/presentationml/2006/main">
  <p:tag name="KSO_WM_DIAGRAM_VIRTUALLY_FRAME" val="{&quot;height&quot;:147,&quot;left&quot;:663.75,&quot;top&quot;:200.65,&quot;width&quot;:295}"/>
</p:tagLst>
</file>

<file path=ppt/tags/tag46.xml><?xml version="1.0" encoding="utf-8"?>
<p:tagLst xmlns:p="http://schemas.openxmlformats.org/presentationml/2006/main">
  <p:tag name="KSO_WM_DIAGRAM_VIRTUALLY_FRAME" val="{&quot;height&quot;:147,&quot;left&quot;:663.75,&quot;top&quot;:200.65,&quot;width&quot;:295}"/>
</p:tagLst>
</file>

<file path=ppt/tags/tag47.xml><?xml version="1.0" encoding="utf-8"?>
<p:tagLst xmlns:p="http://schemas.openxmlformats.org/presentationml/2006/main">
  <p:tag name="KSO_WM_DIAGRAM_VIRTUALLY_FRAME" val="{&quot;height&quot;:147,&quot;left&quot;:663.75,&quot;top&quot;:200.65,&quot;width&quot;:295}"/>
</p:tagLst>
</file>

<file path=ppt/tags/tag48.xml><?xml version="1.0" encoding="utf-8"?>
<p:tagLst xmlns:p="http://schemas.openxmlformats.org/presentationml/2006/main">
  <p:tag name="KSO_WM_DIAGRAM_VIRTUALLY_FRAME" val="{&quot;height&quot;:147,&quot;left&quot;:663.75,&quot;top&quot;:200.65,&quot;width&quot;:295}"/>
</p:tagLst>
</file>

<file path=ppt/tags/tag49.xml><?xml version="1.0" encoding="utf-8"?>
<p:tagLst xmlns:p="http://schemas.openxmlformats.org/presentationml/2006/main">
  <p:tag name="KSO_WM_DIAGRAM_VIRTUALLY_FRAME" val="{&quot;height&quot;:147,&quot;left&quot;:663.75,&quot;top&quot;:200.65,&quot;width&quot;:295}"/>
</p:tagLst>
</file>

<file path=ppt/tags/tag5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ags/tag50.xml><?xml version="1.0" encoding="utf-8"?>
<p:tagLst xmlns:p="http://schemas.openxmlformats.org/presentationml/2006/main">
  <p:tag name="KSO_WM_DIAGRAM_VIRTUALLY_FRAME" val="{&quot;height&quot;:147,&quot;left&quot;:663.75,&quot;top&quot;:200.65,&quot;width&quot;:295}"/>
</p:tagLst>
</file>

<file path=ppt/tags/tag51.xml><?xml version="1.0" encoding="utf-8"?>
<p:tagLst xmlns:p="http://schemas.openxmlformats.org/presentationml/2006/main">
  <p:tag name="KSO_WM_DIAGRAM_VIRTUALLY_FRAME" val="{&quot;height&quot;:147,&quot;left&quot;:663.75,&quot;top&quot;:200.65,&quot;width&quot;:295}"/>
</p:tagLst>
</file>

<file path=ppt/tags/tag6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ags/tag7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ags/tag8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ags/tag9.xml><?xml version="1.0" encoding="utf-8"?>
<p:tagLst xmlns:p="http://schemas.openxmlformats.org/presentationml/2006/main">
  <p:tag name="KSO_WM_DIAGRAM_VIRTUALLY_FRAME" val="{&quot;height&quot;:147,&quot;left&quot;:647,&quot;top&quot;:203,&quot;width&quot;:28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6598</Words>
  <Application>WPS 演示</Application>
  <PresentationFormat/>
  <Paragraphs>708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Arial</vt:lpstr>
      <vt:lpstr>Noto Sans SC</vt:lpstr>
      <vt:lpstr>ChillDuanSans WideSemiBold</vt:lpstr>
      <vt:lpstr>AMGDT</vt:lpstr>
      <vt:lpstr>微软雅黑</vt:lpstr>
      <vt:lpstr>Arial Unicode MS</vt:lpstr>
      <vt:lpstr>Office 主题​​</vt:lpstr>
      <vt:lpstr>默认主题</vt:lpstr>
      <vt:lpstr>1_默认主题</vt:lpstr>
      <vt:lpstr>2_默认主题</vt:lpstr>
      <vt:lpstr>3_默认主题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大师兄</cp:lastModifiedBy>
  <cp:revision>44</cp:revision>
  <dcterms:created xsi:type="dcterms:W3CDTF">2026-06-23T08:19:00Z</dcterms:created>
  <dcterms:modified xsi:type="dcterms:W3CDTF">2026-06-29T10:07:58Z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{"Label":"1","ContentProducer":"001191110102MACQD9K64010000","ProduceID":"7654497646879787993","ReservedCode1":"","ContentPropagator":"","PropagateID":"","ReservedCode2":""}</vt:lpwstr>
  </property>
  <property fmtid="{D5CDD505-2E9C-101B-9397-08002B2CF9AE}" pid="3" name="ICV">
    <vt:lpwstr>30527328BCC0424E8D7F3408E9CF7CA8_12</vt:lpwstr>
  </property>
  <property fmtid="{D5CDD505-2E9C-101B-9397-08002B2CF9AE}" pid="4" name="KSOProductBuildVer">
    <vt:lpwstr>2052-12.1.0.21915</vt:lpwstr>
  </property>
</Properties>
</file>